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7" r:id="rId2"/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85" r:id="rId13"/>
    <p:sldId id="273" r:id="rId14"/>
    <p:sldId id="287" r:id="rId15"/>
    <p:sldId id="271" r:id="rId16"/>
    <p:sldId id="277" r:id="rId17"/>
    <p:sldId id="280" r:id="rId18"/>
    <p:sldId id="282" r:id="rId19"/>
    <p:sldId id="283" r:id="rId20"/>
    <p:sldId id="275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CB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82" autoAdjust="0"/>
  </p:normalViewPr>
  <p:slideViewPr>
    <p:cSldViewPr>
      <p:cViewPr>
        <p:scale>
          <a:sx n="75" d="100"/>
          <a:sy n="75" d="100"/>
        </p:scale>
        <p:origin x="-690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2FAE57-24A9-44CF-879B-A5A1705A2B39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9103791-8E3F-47DF-B85E-6B77861903F8}">
      <dgm:prSet phldrT="[Texte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cene3d>
          <a:camera prst="perspectiveContrastingLeftFacing"/>
          <a:lightRig rig="flat" dir="t"/>
        </a:scene3d>
        <a:sp3d/>
      </dgm:spPr>
      <dgm:t>
        <a:bodyPr/>
        <a:lstStyle/>
        <a:p>
          <a:pPr rtl="1"/>
          <a:r>
            <a:rPr lang="ar-SA" sz="4100" b="1" dirty="0" smtClean="0"/>
            <a:t>بيع(الأرض)الزيتون في الشجر</a:t>
          </a:r>
          <a:r>
            <a:rPr lang="ar-SA" sz="3600" b="1" dirty="0" smtClean="0"/>
            <a:t>(1)</a:t>
          </a:r>
          <a:endParaRPr lang="fr-FR" sz="4100" b="1" dirty="0"/>
        </a:p>
      </dgm:t>
    </dgm:pt>
    <dgm:pt modelId="{0311E083-6012-421A-BB74-07EA75D2FE95}" type="parTrans" cxnId="{82EEE2F2-B64C-44FE-8B8C-53EDB1B58528}">
      <dgm:prSet/>
      <dgm:spPr/>
      <dgm:t>
        <a:bodyPr/>
        <a:lstStyle/>
        <a:p>
          <a:endParaRPr lang="fr-FR"/>
        </a:p>
      </dgm:t>
    </dgm:pt>
    <dgm:pt modelId="{77346AEC-4298-437E-A0D9-7C0A330863D7}" type="sibTrans" cxnId="{82EEE2F2-B64C-44FE-8B8C-53EDB1B58528}">
      <dgm:prSet/>
      <dgm:spPr/>
      <dgm:t>
        <a:bodyPr/>
        <a:lstStyle/>
        <a:p>
          <a:endParaRPr lang="fr-FR"/>
        </a:p>
      </dgm:t>
    </dgm:pt>
    <dgm:pt modelId="{9998477B-7876-4F2F-8AB6-26D6DD10C402}">
      <dgm:prSet phldrT="[Texte]" custT="1"/>
      <dgm:spPr>
        <a:scene3d>
          <a:camera prst="isometricOffAxis2Lef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Low" rtl="1"/>
          <a:r>
            <a:rPr lang="ar-SA" sz="2600" b="1" dirty="0" smtClean="0"/>
            <a:t>    </a:t>
          </a:r>
          <a:r>
            <a:rPr lang="ar-SA" sz="2800" b="1" dirty="0" smtClean="0"/>
            <a:t>                                           </a:t>
          </a:r>
          <a:r>
            <a:rPr lang="ar-SA" sz="3200" b="1" dirty="0" smtClean="0"/>
            <a:t>من باع شجره أو أرضه ولم ينضج زيتونها فزكاته على المبتاع(المشتري).</a:t>
          </a:r>
          <a:endParaRPr lang="ar-SA" sz="2600" b="1" dirty="0" smtClean="0"/>
        </a:p>
        <a:p>
          <a:pPr algn="just" rtl="1"/>
          <a:r>
            <a:rPr lang="ar-SA" sz="2600" b="1" dirty="0" smtClean="0"/>
            <a:t>     </a:t>
          </a:r>
          <a:endParaRPr lang="fr-FR" sz="2600" dirty="0"/>
        </a:p>
      </dgm:t>
    </dgm:pt>
    <dgm:pt modelId="{8088D301-E3B1-4598-A150-A1A1FC325C01}" type="parTrans" cxnId="{EF21EABA-34A8-4AB7-87E8-F9A56D220090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fr-FR"/>
        </a:p>
      </dgm:t>
    </dgm:pt>
    <dgm:pt modelId="{1C28B6C2-8707-4152-9D96-EEEFA226217C}" type="sibTrans" cxnId="{EF21EABA-34A8-4AB7-87E8-F9A56D220090}">
      <dgm:prSet/>
      <dgm:spPr/>
      <dgm:t>
        <a:bodyPr/>
        <a:lstStyle/>
        <a:p>
          <a:endParaRPr lang="fr-FR"/>
        </a:p>
      </dgm:t>
    </dgm:pt>
    <dgm:pt modelId="{60059DF4-021B-46B5-A8BA-4A81F5BD479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flat" dir="t"/>
        </a:scene3d>
        <a:sp3d/>
      </dgm:spPr>
      <dgm:t>
        <a:bodyPr/>
        <a:lstStyle/>
        <a:p>
          <a:r>
            <a:rPr lang="ar-SA" sz="3200" b="1" dirty="0" smtClean="0"/>
            <a:t>من باع أرضه بزرعها وقد طاب فزكاته على البائع.</a:t>
          </a:r>
          <a:endParaRPr lang="fr-FR" sz="3200" b="1" dirty="0"/>
        </a:p>
      </dgm:t>
    </dgm:pt>
    <dgm:pt modelId="{4BD0913C-9A04-44B0-B9D5-5246BB50EB25}" type="parTrans" cxnId="{2140E791-1C8E-4EFA-BE75-2CE9A596858A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fr-FR"/>
        </a:p>
      </dgm:t>
    </dgm:pt>
    <dgm:pt modelId="{54643420-EB1C-42EA-8FEA-047E29E3ECA3}" type="sibTrans" cxnId="{2140E791-1C8E-4EFA-BE75-2CE9A596858A}">
      <dgm:prSet/>
      <dgm:spPr/>
      <dgm:t>
        <a:bodyPr/>
        <a:lstStyle/>
        <a:p>
          <a:endParaRPr lang="fr-FR"/>
        </a:p>
      </dgm:t>
    </dgm:pt>
    <dgm:pt modelId="{36BF2BB9-5AF4-470F-A55F-A3C0F7EF723B}" type="pres">
      <dgm:prSet presAssocID="{0A2FAE57-24A9-44CF-879B-A5A1705A2B3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F853FE0-ABE6-40F2-AEA2-9A486DF5D4EF}" type="pres">
      <dgm:prSet presAssocID="{49103791-8E3F-47DF-B85E-6B77861903F8}" presName="centerShape" presStyleLbl="node0" presStyleIdx="0" presStyleCnt="1" custScaleX="103377" custLinFactNeighborX="-237" custLinFactNeighborY="-42613"/>
      <dgm:spPr/>
      <dgm:t>
        <a:bodyPr/>
        <a:lstStyle/>
        <a:p>
          <a:endParaRPr lang="fr-FR"/>
        </a:p>
      </dgm:t>
    </dgm:pt>
    <dgm:pt modelId="{4C3088E7-9C0C-4A2F-ABC5-453AE8B797EC}" type="pres">
      <dgm:prSet presAssocID="{4BD0913C-9A04-44B0-B9D5-5246BB50EB25}" presName="parTrans" presStyleLbl="bgSibTrans2D1" presStyleIdx="0" presStyleCnt="2" custLinFactNeighborX="21931" custLinFactNeighborY="-16565"/>
      <dgm:spPr/>
      <dgm:t>
        <a:bodyPr/>
        <a:lstStyle/>
        <a:p>
          <a:endParaRPr lang="fr-FR"/>
        </a:p>
      </dgm:t>
    </dgm:pt>
    <dgm:pt modelId="{426F455D-4C6D-40B4-87C7-CD81D8007C75}" type="pres">
      <dgm:prSet presAssocID="{60059DF4-021B-46B5-A8BA-4A81F5BD4796}" presName="node" presStyleLbl="node1" presStyleIdx="0" presStyleCnt="2" custScaleX="121782" custScaleY="108442" custRadScaleRad="61533" custRadScaleInc="-3554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E16DB9-A12E-4CED-A6A8-CB40D602F078}" type="pres">
      <dgm:prSet presAssocID="{8088D301-E3B1-4598-A150-A1A1FC325C01}" presName="parTrans" presStyleLbl="bgSibTrans2D1" presStyleIdx="1" presStyleCnt="2" custLinFactNeighborX="-22153" custLinFactNeighborY="-25992"/>
      <dgm:spPr/>
      <dgm:t>
        <a:bodyPr/>
        <a:lstStyle/>
        <a:p>
          <a:endParaRPr lang="fr-FR"/>
        </a:p>
      </dgm:t>
    </dgm:pt>
    <dgm:pt modelId="{788C8272-3EC5-4A71-B51E-8A583707F043}" type="pres">
      <dgm:prSet presAssocID="{9998477B-7876-4F2F-8AB6-26D6DD10C402}" presName="node" presStyleLbl="node1" presStyleIdx="1" presStyleCnt="2" custScaleX="122052" custScaleY="115073" custRadScaleRad="64859" custRadScaleInc="4113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8D22569-2B9E-4F04-818C-9DDAC5469EF2}" type="presOf" srcId="{60059DF4-021B-46B5-A8BA-4A81F5BD4796}" destId="{426F455D-4C6D-40B4-87C7-CD81D8007C75}" srcOrd="0" destOrd="0" presId="urn:microsoft.com/office/officeart/2005/8/layout/radial4"/>
    <dgm:cxn modelId="{00998918-5BF6-47D1-9968-3AAF34BD2C6C}" type="presOf" srcId="{4BD0913C-9A04-44B0-B9D5-5246BB50EB25}" destId="{4C3088E7-9C0C-4A2F-ABC5-453AE8B797EC}" srcOrd="0" destOrd="0" presId="urn:microsoft.com/office/officeart/2005/8/layout/radial4"/>
    <dgm:cxn modelId="{2140E791-1C8E-4EFA-BE75-2CE9A596858A}" srcId="{49103791-8E3F-47DF-B85E-6B77861903F8}" destId="{60059DF4-021B-46B5-A8BA-4A81F5BD4796}" srcOrd="0" destOrd="0" parTransId="{4BD0913C-9A04-44B0-B9D5-5246BB50EB25}" sibTransId="{54643420-EB1C-42EA-8FEA-047E29E3ECA3}"/>
    <dgm:cxn modelId="{4E9702A1-BAAA-4B9A-BE6C-E2805E18376B}" type="presOf" srcId="{9998477B-7876-4F2F-8AB6-26D6DD10C402}" destId="{788C8272-3EC5-4A71-B51E-8A583707F043}" srcOrd="0" destOrd="0" presId="urn:microsoft.com/office/officeart/2005/8/layout/radial4"/>
    <dgm:cxn modelId="{82EEE2F2-B64C-44FE-8B8C-53EDB1B58528}" srcId="{0A2FAE57-24A9-44CF-879B-A5A1705A2B39}" destId="{49103791-8E3F-47DF-B85E-6B77861903F8}" srcOrd="0" destOrd="0" parTransId="{0311E083-6012-421A-BB74-07EA75D2FE95}" sibTransId="{77346AEC-4298-437E-A0D9-7C0A330863D7}"/>
    <dgm:cxn modelId="{50DB9AAB-18EE-4726-91BB-AFAFF140E388}" type="presOf" srcId="{49103791-8E3F-47DF-B85E-6B77861903F8}" destId="{7F853FE0-ABE6-40F2-AEA2-9A486DF5D4EF}" srcOrd="0" destOrd="0" presId="urn:microsoft.com/office/officeart/2005/8/layout/radial4"/>
    <dgm:cxn modelId="{EF21EABA-34A8-4AB7-87E8-F9A56D220090}" srcId="{49103791-8E3F-47DF-B85E-6B77861903F8}" destId="{9998477B-7876-4F2F-8AB6-26D6DD10C402}" srcOrd="1" destOrd="0" parTransId="{8088D301-E3B1-4598-A150-A1A1FC325C01}" sibTransId="{1C28B6C2-8707-4152-9D96-EEEFA226217C}"/>
    <dgm:cxn modelId="{E796E7C2-D7D4-4C69-ADF4-3E033BDFB909}" type="presOf" srcId="{0A2FAE57-24A9-44CF-879B-A5A1705A2B39}" destId="{36BF2BB9-5AF4-470F-A55F-A3C0F7EF723B}" srcOrd="0" destOrd="0" presId="urn:microsoft.com/office/officeart/2005/8/layout/radial4"/>
    <dgm:cxn modelId="{0A0FE9B6-3F90-47FB-B6E7-983C3427C5AE}" type="presOf" srcId="{8088D301-E3B1-4598-A150-A1A1FC325C01}" destId="{30E16DB9-A12E-4CED-A6A8-CB40D602F078}" srcOrd="0" destOrd="0" presId="urn:microsoft.com/office/officeart/2005/8/layout/radial4"/>
    <dgm:cxn modelId="{0FCD5FB3-66EE-45C7-B4CD-95E69EB89804}" type="presParOf" srcId="{36BF2BB9-5AF4-470F-A55F-A3C0F7EF723B}" destId="{7F853FE0-ABE6-40F2-AEA2-9A486DF5D4EF}" srcOrd="0" destOrd="0" presId="urn:microsoft.com/office/officeart/2005/8/layout/radial4"/>
    <dgm:cxn modelId="{1A1D7225-2786-4330-880A-D7635BD6C0B5}" type="presParOf" srcId="{36BF2BB9-5AF4-470F-A55F-A3C0F7EF723B}" destId="{4C3088E7-9C0C-4A2F-ABC5-453AE8B797EC}" srcOrd="1" destOrd="0" presId="urn:microsoft.com/office/officeart/2005/8/layout/radial4"/>
    <dgm:cxn modelId="{C34936BF-FFCE-46D6-83BA-5FE956DDCE07}" type="presParOf" srcId="{36BF2BB9-5AF4-470F-A55F-A3C0F7EF723B}" destId="{426F455D-4C6D-40B4-87C7-CD81D8007C75}" srcOrd="2" destOrd="0" presId="urn:microsoft.com/office/officeart/2005/8/layout/radial4"/>
    <dgm:cxn modelId="{48B7258D-65D3-4AEC-AE82-25BEB1A36963}" type="presParOf" srcId="{36BF2BB9-5AF4-470F-A55F-A3C0F7EF723B}" destId="{30E16DB9-A12E-4CED-A6A8-CB40D602F078}" srcOrd="3" destOrd="0" presId="urn:microsoft.com/office/officeart/2005/8/layout/radial4"/>
    <dgm:cxn modelId="{E89B6E1D-94C3-46F5-8B45-A8E2CE9F10A9}" type="presParOf" srcId="{36BF2BB9-5AF4-470F-A55F-A3C0F7EF723B}" destId="{788C8272-3EC5-4A71-B51E-8A583707F043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53FE0-ABE6-40F2-AEA2-9A486DF5D4EF}">
      <dsp:nvSpPr>
        <dsp:cNvPr id="0" name=""/>
        <dsp:cNvSpPr/>
      </dsp:nvSpPr>
      <dsp:spPr>
        <a:xfrm>
          <a:off x="3059862" y="0"/>
          <a:ext cx="2983537" cy="2886075"/>
        </a:xfrm>
        <a:prstGeom prst="ellipse">
          <a:avLst/>
        </a:prstGeom>
        <a:solidFill>
          <a:schemeClr val="accent1"/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</a:ln>
        <a:effectLst/>
        <a:scene3d>
          <a:camera prst="perspectiveContrastingLeftFacing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100" b="1" kern="1200" dirty="0" smtClean="0"/>
            <a:t>بيع(الأرض)الزيتون في الشجر</a:t>
          </a:r>
          <a:r>
            <a:rPr lang="ar-SA" sz="3600" b="1" kern="1200" dirty="0" smtClean="0"/>
            <a:t>(1)</a:t>
          </a:r>
          <a:endParaRPr lang="fr-FR" sz="4100" b="1" kern="1200" dirty="0"/>
        </a:p>
      </dsp:txBody>
      <dsp:txXfrm>
        <a:off x="3496791" y="422656"/>
        <a:ext cx="2109679" cy="2040763"/>
      </dsp:txXfrm>
    </dsp:sp>
    <dsp:sp modelId="{4C3088E7-9C0C-4A2F-ABC5-453AE8B797EC}">
      <dsp:nvSpPr>
        <dsp:cNvPr id="0" name=""/>
        <dsp:cNvSpPr/>
      </dsp:nvSpPr>
      <dsp:spPr>
        <a:xfrm rot="7770103">
          <a:off x="2250128" y="2952833"/>
          <a:ext cx="2157113" cy="822531"/>
        </a:xfrm>
        <a:prstGeom prst="leftArrow">
          <a:avLst>
            <a:gd name="adj1" fmla="val 60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dk1">
                <a:shade val="22000"/>
                <a:satMod val="160000"/>
              </a:schemeClr>
              <a:schemeClr val="dk1"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</dsp:sp>
    <dsp:sp modelId="{426F455D-4C6D-40B4-87C7-CD81D8007C75}">
      <dsp:nvSpPr>
        <dsp:cNvPr id="0" name=""/>
        <dsp:cNvSpPr/>
      </dsp:nvSpPr>
      <dsp:spPr>
        <a:xfrm>
          <a:off x="500045" y="3143279"/>
          <a:ext cx="3338983" cy="237858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schemeClr val="dk1">
                <a:tint val="30000"/>
                <a:satMod val="300000"/>
              </a:schemeClr>
              <a:schemeClr val="dk1"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isometricOffAxis1Righ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1" kern="1200" dirty="0" smtClean="0"/>
            <a:t>من باع أرضه بزرعها وقد طاب فزكاته على البائع.</a:t>
          </a:r>
          <a:endParaRPr lang="fr-FR" sz="3200" b="1" kern="1200" dirty="0"/>
        </a:p>
      </dsp:txBody>
      <dsp:txXfrm>
        <a:off x="569711" y="3212945"/>
        <a:ext cx="3199651" cy="2239253"/>
      </dsp:txXfrm>
    </dsp:sp>
    <dsp:sp modelId="{30E16DB9-A12E-4CED-A6A8-CB40D602F078}">
      <dsp:nvSpPr>
        <dsp:cNvPr id="0" name=""/>
        <dsp:cNvSpPr/>
      </dsp:nvSpPr>
      <dsp:spPr>
        <a:xfrm rot="3035840">
          <a:off x="4592624" y="2989743"/>
          <a:ext cx="2415816" cy="822531"/>
        </a:xfrm>
        <a:prstGeom prst="leftArrow">
          <a:avLst>
            <a:gd name="adj1" fmla="val 60000"/>
            <a:gd name="adj2" fmla="val 50000"/>
          </a:avLst>
        </a:prstGeom>
        <a:blipFill>
          <a:blip xmlns:r="http://schemas.openxmlformats.org/officeDocument/2006/relationships" r:embed="rId1">
            <a:duotone>
              <a:schemeClr val="dk1">
                <a:shade val="22000"/>
                <a:satMod val="160000"/>
              </a:schemeClr>
              <a:schemeClr val="dk1"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</dsp:sp>
    <dsp:sp modelId="{788C8272-3EC5-4A71-B51E-8A583707F043}">
      <dsp:nvSpPr>
        <dsp:cNvPr id="0" name=""/>
        <dsp:cNvSpPr/>
      </dsp:nvSpPr>
      <dsp:spPr>
        <a:xfrm>
          <a:off x="5429254" y="3286141"/>
          <a:ext cx="3346386" cy="252403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isometricOffAxis2Lef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justLow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/>
            <a:t>    </a:t>
          </a:r>
          <a:r>
            <a:rPr lang="ar-SA" sz="2800" b="1" kern="1200" dirty="0" smtClean="0"/>
            <a:t>                                           </a:t>
          </a:r>
          <a:r>
            <a:rPr lang="ar-SA" sz="3200" b="1" kern="1200" dirty="0" smtClean="0"/>
            <a:t>من باع شجره أو أرضه ولم ينضج زيتونها فزكاته على المبتاع(المشتري).</a:t>
          </a:r>
          <a:endParaRPr lang="ar-SA" sz="2600" b="1" kern="1200" dirty="0" smtClean="0"/>
        </a:p>
        <a:p>
          <a:pPr lvl="0" algn="just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/>
            <a:t>     </a:t>
          </a:r>
          <a:endParaRPr lang="fr-FR" sz="2600" kern="1200" dirty="0"/>
        </a:p>
      </dsp:txBody>
      <dsp:txXfrm>
        <a:off x="5503180" y="3360067"/>
        <a:ext cx="3198534" cy="23761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CF23F-CFF5-4462-BBC6-FAFBB14E8D5A}" type="datetimeFigureOut">
              <a:rPr lang="fr-FR" smtClean="0"/>
              <a:pPr/>
              <a:t>07/01/2014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2ED9E-1266-4BE8-AE35-4BFCAAB4BB5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3060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2ED9E-1266-4BE8-AE35-4BFCAAB4BB5D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2ED9E-1266-4BE8-AE35-4BFCAAB4BB5D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2ED9E-1266-4BE8-AE35-4BFCAAB4BB5D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ectangle à coins arrondis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ECFD2-94D3-495F-8F64-F6E1468AD88D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C745B-3B5F-43C7-B124-1136FB02F875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DD09F-A0C5-4797-80C9-4D0FBD77A0AE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BA77-8F69-4BBF-ADE1-84D393BEB34E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ectangle à coins arrondis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7668-3BC5-4A8B-B924-15281023ED61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fr-BE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E77E5-FD59-4219-B128-0E0F49A0CCA2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D1444-3E40-458E-9D86-F71DFDB255AD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987C-A386-4299-8642-F06EC2A9C8EF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E962D-9C26-4114-9A88-1CC00F3FC17F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ectangle à coins arrondis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A513F-E4C2-4BD9-8166-D9A11AF974D5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58D1-8D47-418E-AB56-8A849AB9AF69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ectangle à coins arrondis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85798CD-B2DA-48B2-99D0-A88A869EEA67}" type="datetime1">
              <a:rPr lang="fr-FR" smtClean="0"/>
              <a:pPr/>
              <a:t>07/01/2014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r-BE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/>
            <a:r>
              <a:rPr lang="ar-SA" sz="1800" b="1" dirty="0" smtClean="0"/>
              <a:t>           </a:t>
            </a:r>
            <a:endParaRPr lang="fr-FR" sz="1800" b="1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Espace réservé du contenu 4" descr="téléchargement.jpg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lum contrast="3000"/>
          </a:blip>
          <a:stretch>
            <a:fillRect/>
          </a:stretch>
        </p:blipFill>
        <p:spPr>
          <a:xfrm>
            <a:off x="0" y="0"/>
            <a:ext cx="9144000" cy="6858000"/>
          </a:xfr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000" dirty="0" smtClean="0">
                <a:latin typeface="Andalus" pitchFamily="18" charset="-78"/>
                <a:cs typeface="Andalus" pitchFamily="18" charset="-78"/>
              </a:rPr>
              <a:t>     </a:t>
            </a:r>
            <a:r>
              <a:rPr lang="ar-SA" sz="2000" b="1" dirty="0" smtClean="0">
                <a:latin typeface="Andalus" pitchFamily="18" charset="-78"/>
                <a:cs typeface="Andalus" pitchFamily="18" charset="-78"/>
              </a:rPr>
              <a:t>المملكة المغربية                </a:t>
            </a:r>
            <a:br>
              <a:rPr lang="ar-SA" sz="2000" b="1" dirty="0" smtClean="0">
                <a:latin typeface="Andalus" pitchFamily="18" charset="-78"/>
                <a:cs typeface="Andalus" pitchFamily="18" charset="-78"/>
              </a:rPr>
            </a:br>
            <a:r>
              <a:rPr lang="ar-SA" sz="2000" b="1" dirty="0" smtClean="0">
                <a:latin typeface="Andalus" pitchFamily="18" charset="-78"/>
                <a:cs typeface="Andalus" pitchFamily="18" charset="-78"/>
              </a:rPr>
              <a:t>      المجلس العلمي الأعلى</a:t>
            </a:r>
          </a:p>
          <a:p>
            <a:pPr algn="ctr" rtl="1"/>
            <a:r>
              <a:rPr lang="ar-SA" sz="2000" b="1" dirty="0" smtClean="0">
                <a:latin typeface="Andalus" pitchFamily="18" charset="-78"/>
                <a:cs typeface="Andalus" pitchFamily="18" charset="-78"/>
              </a:rPr>
              <a:t>    الأمانة العامة   </a:t>
            </a:r>
          </a:p>
          <a:p>
            <a:pPr algn="ctr" rtl="1"/>
            <a:r>
              <a:rPr lang="ar-SA" sz="2000" b="1" dirty="0" smtClean="0">
                <a:latin typeface="Andalus" pitchFamily="18" charset="-78"/>
                <a:cs typeface="Andalus" pitchFamily="18" charset="-78"/>
              </a:rPr>
              <a:t>    المجلس العلمي المحلي لإقليم بولمان </a:t>
            </a:r>
            <a:endParaRPr lang="fr-FR" sz="2000" b="1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357298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buNone/>
            </a:pPr>
            <a:r>
              <a:rPr lang="ar-SA" sz="3200" b="1" dirty="0" smtClean="0">
                <a:solidFill>
                  <a:srgbClr val="C00000"/>
                </a:solidFill>
              </a:rPr>
              <a:t>ينظم </a:t>
            </a:r>
            <a:r>
              <a:rPr lang="ar-SA" sz="3200" b="1" dirty="0" smtClean="0">
                <a:solidFill>
                  <a:srgbClr val="C00000"/>
                </a:solidFill>
              </a:rPr>
              <a:t>محاضرة بعنوان</a:t>
            </a:r>
            <a:r>
              <a:rPr lang="ar-SA" sz="3200" b="1" dirty="0" smtClean="0"/>
              <a:t>:</a:t>
            </a:r>
          </a:p>
          <a:p>
            <a:pPr algn="ctr" rtl="1">
              <a:buNone/>
            </a:pPr>
            <a:r>
              <a:rPr lang="ar-SA" sz="4800" b="1" dirty="0" smtClean="0">
                <a:solidFill>
                  <a:schemeClr val="bg1"/>
                </a:solidFill>
              </a:rPr>
              <a:t>زكاة </a:t>
            </a:r>
            <a:r>
              <a:rPr lang="ar-SA" sz="4800" b="1" dirty="0" smtClean="0">
                <a:solidFill>
                  <a:schemeClr val="bg1"/>
                </a:solidFill>
              </a:rPr>
              <a:t>الزيتون:</a:t>
            </a:r>
            <a:r>
              <a:rPr lang="ar-EG" sz="4800" b="1" dirty="0" smtClean="0">
                <a:solidFill>
                  <a:schemeClr val="bg1"/>
                </a:solidFill>
              </a:rPr>
              <a:t> </a:t>
            </a:r>
            <a:r>
              <a:rPr lang="ar-SA" sz="4800" b="1" dirty="0" smtClean="0">
                <a:solidFill>
                  <a:schemeClr val="bg1"/>
                </a:solidFill>
              </a:rPr>
              <a:t>مقاصد و أحكام</a:t>
            </a:r>
          </a:p>
          <a:p>
            <a:pPr algn="ctr" rtl="1">
              <a:buNone/>
            </a:pPr>
            <a:r>
              <a:rPr lang="ar-SA" sz="3200" b="1" dirty="0" smtClean="0"/>
              <a:t>من </a:t>
            </a:r>
            <a:r>
              <a:rPr lang="ar-SA" sz="3200" b="1" dirty="0" smtClean="0"/>
              <a:t>تأطير</a:t>
            </a:r>
          </a:p>
          <a:p>
            <a:pPr algn="ctr" rtl="1">
              <a:buNone/>
            </a:pPr>
            <a:r>
              <a:rPr lang="ar-SA" sz="3600" b="1" dirty="0" smtClean="0"/>
              <a:t>مولاي عبد السلام العلوي البلغيثي  (رئيس المجلس العلمي)</a:t>
            </a:r>
          </a:p>
          <a:p>
            <a:pPr algn="r" rtl="1">
              <a:buNone/>
            </a:pPr>
            <a:r>
              <a:rPr lang="ar-SA" sz="3200" b="1" dirty="0" smtClean="0"/>
              <a:t>          </a:t>
            </a:r>
            <a:r>
              <a:rPr lang="ar-SA" sz="3600" b="1" dirty="0" smtClean="0"/>
              <a:t>عبـد الحـكـــيم درقــاوي             (أستاذ باحث)</a:t>
            </a:r>
          </a:p>
          <a:p>
            <a:pPr algn="ctr" rtl="1"/>
            <a:endParaRPr lang="ar-SA" sz="3200" b="1" dirty="0" smtClean="0"/>
          </a:p>
          <a:p>
            <a:pPr algn="ctr" rtl="1"/>
            <a:r>
              <a:rPr lang="ar-SA" sz="2400" b="1" dirty="0" smtClean="0">
                <a:solidFill>
                  <a:srgbClr val="FFFF00"/>
                </a:solidFill>
              </a:rPr>
              <a:t>19 صفر 1435 الموافق لـ </a:t>
            </a:r>
            <a:r>
              <a:rPr lang="fr-FR" sz="2400" b="1" dirty="0" smtClean="0">
                <a:solidFill>
                  <a:srgbClr val="FFFF00"/>
                </a:solidFill>
              </a:rPr>
              <a:t>23</a:t>
            </a:r>
            <a:r>
              <a:rPr lang="ar-SA" sz="2400" b="1" dirty="0" smtClean="0">
                <a:solidFill>
                  <a:srgbClr val="FFFF00"/>
                </a:solidFill>
              </a:rPr>
              <a:t> دجنبر 2013</a:t>
            </a:r>
          </a:p>
          <a:p>
            <a:pPr algn="ctr" rtl="1"/>
            <a:r>
              <a:rPr lang="ar-SA" sz="2400" b="1" dirty="0" smtClean="0">
                <a:solidFill>
                  <a:srgbClr val="FFFF00"/>
                </a:solidFill>
              </a:rPr>
              <a:t>أولاد بو طاهر </a:t>
            </a:r>
          </a:p>
          <a:p>
            <a:pPr algn="ctr" rtl="1"/>
            <a:endParaRPr lang="ar-SA" sz="3200" b="1" dirty="0" smtClean="0"/>
          </a:p>
          <a:p>
            <a:pPr algn="ctr" rtl="1"/>
            <a:endParaRPr lang="ar-SA" sz="2800" b="1" dirty="0" smtClean="0"/>
          </a:p>
        </p:txBody>
      </p:sp>
      <p:pic>
        <p:nvPicPr>
          <p:cNvPr id="11" name="صورة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286808" cy="5000660"/>
          </a:xfrm>
        </p:spPr>
        <p:txBody>
          <a:bodyPr/>
          <a:lstStyle/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endParaRPr lang="fr-FR" dirty="0"/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357188" y="1"/>
            <a:ext cx="8229600" cy="1071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1"/>
            <a:r>
              <a:rPr lang="ar-SA" sz="48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المطلب الرابع: أحكام متفرقة زكاة الزيتون</a:t>
            </a:r>
            <a:endParaRPr lang="fr-FR" sz="48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5000628" y="1714488"/>
            <a:ext cx="3214710" cy="450059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b="1" dirty="0" smtClean="0">
                <a:solidFill>
                  <a:srgbClr val="FFFF00"/>
                </a:solidFill>
              </a:rPr>
              <a:t>نصاب الزيتون</a:t>
            </a:r>
            <a:endParaRPr lang="ar-SA" sz="2000" b="1" dirty="0" smtClean="0">
              <a:solidFill>
                <a:srgbClr val="FFFF00"/>
              </a:solidFill>
            </a:endParaRPr>
          </a:p>
          <a:p>
            <a:pPr algn="ctr" rtl="1"/>
            <a:r>
              <a:rPr lang="ar-SA" sz="4800" b="1" dirty="0" smtClean="0">
                <a:solidFill>
                  <a:schemeClr val="tx1"/>
                </a:solidFill>
              </a:rPr>
              <a:t>خمسة أوسق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1071538" y="1857364"/>
            <a:ext cx="3214710" cy="435771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200" b="1" dirty="0" smtClean="0">
                <a:solidFill>
                  <a:srgbClr val="FFFF00"/>
                </a:solidFill>
              </a:rPr>
              <a:t>خمسة أوسق= </a:t>
            </a:r>
            <a:r>
              <a:rPr lang="fr-FR" sz="3200" b="1" dirty="0" smtClean="0">
                <a:solidFill>
                  <a:srgbClr val="FFFF00"/>
                </a:solidFill>
              </a:rPr>
              <a:t>?kg    </a:t>
            </a:r>
            <a:r>
              <a:rPr lang="ar-SA" sz="3200" b="1" dirty="0" smtClean="0">
                <a:solidFill>
                  <a:srgbClr val="FFFF00"/>
                </a:solidFill>
              </a:rPr>
              <a:t> وسق= 60 صاع</a:t>
            </a:r>
          </a:p>
          <a:p>
            <a:pPr algn="ctr" rtl="1"/>
            <a:r>
              <a:rPr lang="ar-SA" sz="3200" b="1" dirty="0" smtClean="0">
                <a:solidFill>
                  <a:srgbClr val="FFFF00"/>
                </a:solidFill>
              </a:rPr>
              <a:t>صاع=4أمداد</a:t>
            </a:r>
          </a:p>
          <a:p>
            <a:pPr algn="ctr"/>
            <a:r>
              <a:rPr lang="fr-FR" sz="3200" b="1" dirty="0" smtClean="0">
                <a:solidFill>
                  <a:srgbClr val="FFFF00"/>
                </a:solidFill>
              </a:rPr>
              <a:t>kg </a:t>
            </a:r>
            <a:r>
              <a:rPr lang="ar-SA" sz="3200" b="1" dirty="0" smtClean="0">
                <a:solidFill>
                  <a:srgbClr val="FFFF00"/>
                </a:solidFill>
              </a:rPr>
              <a:t>   =2.176</a:t>
            </a:r>
            <a:r>
              <a:rPr lang="fr-FR" sz="3200" b="1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5400" b="1" dirty="0" smtClean="0">
                <a:solidFill>
                  <a:srgbClr val="FFFF00"/>
                </a:solidFill>
              </a:rPr>
              <a:t>653</a:t>
            </a:r>
            <a:r>
              <a:rPr lang="fr-FR" sz="5400" b="1" dirty="0" smtClean="0">
                <a:solidFill>
                  <a:srgbClr val="FFFF00"/>
                </a:solidFill>
              </a:rPr>
              <a:t> kg </a:t>
            </a:r>
            <a:endParaRPr lang="ar-SA" sz="5400" b="1" dirty="0" smtClean="0">
              <a:solidFill>
                <a:srgbClr val="FFFF00"/>
              </a:solidFill>
            </a:endParaRPr>
          </a:p>
        </p:txBody>
      </p:sp>
      <p:pic>
        <p:nvPicPr>
          <p:cNvPr id="9218" name="صورة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286808" cy="5000660"/>
          </a:xfrm>
        </p:spPr>
        <p:txBody>
          <a:bodyPr/>
          <a:lstStyle/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endParaRPr lang="fr-FR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500826" y="857232"/>
            <a:ext cx="2286016" cy="4500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المقدار الواجب إخراجه</a:t>
            </a:r>
          </a:p>
        </p:txBody>
      </p:sp>
      <p:sp>
        <p:nvSpPr>
          <p:cNvPr id="8" name="Ellipse 7"/>
          <p:cNvSpPr/>
          <p:nvPr/>
        </p:nvSpPr>
        <p:spPr>
          <a:xfrm>
            <a:off x="214282" y="714356"/>
            <a:ext cx="5072098" cy="1928826"/>
          </a:xfrm>
          <a:prstGeom prst="ellipse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001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200" b="1" dirty="0" smtClean="0"/>
              <a:t>العشر</a:t>
            </a:r>
            <a:r>
              <a:rPr lang="ar-SA" sz="2400" b="1" dirty="0" smtClean="0"/>
              <a:t>       1          (بدون كلفة)</a:t>
            </a:r>
          </a:p>
          <a:p>
            <a:pPr algn="r" rtl="1"/>
            <a:r>
              <a:rPr lang="ar-SA" sz="2400" b="1" dirty="0" smtClean="0"/>
              <a:t>               ـــــــــ</a:t>
            </a:r>
          </a:p>
          <a:p>
            <a:pPr algn="r" rtl="1"/>
            <a:r>
              <a:rPr lang="ar-SA" sz="2400" b="1" dirty="0" smtClean="0"/>
              <a:t>                 10</a:t>
            </a:r>
            <a:endParaRPr lang="fr-FR" sz="2400" b="1" dirty="0"/>
          </a:p>
        </p:txBody>
      </p:sp>
      <p:sp>
        <p:nvSpPr>
          <p:cNvPr id="9" name="Ellipse 8"/>
          <p:cNvSpPr/>
          <p:nvPr/>
        </p:nvSpPr>
        <p:spPr>
          <a:xfrm>
            <a:off x="714348" y="3286124"/>
            <a:ext cx="4929222" cy="2000264"/>
          </a:xfrm>
          <a:prstGeom prst="ellipse">
            <a:avLst/>
          </a:prstGeom>
          <a:solidFill>
            <a:srgbClr val="FFC000"/>
          </a:solidFill>
          <a:scene3d>
            <a:camera prst="perspectiveHeroicExtremeRightFacing"/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accent1">
                <a:tint val="1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200" b="1" dirty="0" smtClean="0">
                <a:solidFill>
                  <a:schemeClr val="tx1"/>
                </a:solidFill>
              </a:rPr>
              <a:t>نصف العشر</a:t>
            </a:r>
            <a:r>
              <a:rPr lang="ar-SA" sz="2400" b="1" dirty="0" smtClean="0">
                <a:solidFill>
                  <a:schemeClr val="tx1"/>
                </a:solidFill>
              </a:rPr>
              <a:t>       1     (كلفة)</a:t>
            </a:r>
          </a:p>
          <a:p>
            <a:pPr algn="r" rtl="1"/>
            <a:r>
              <a:rPr lang="ar-SA" sz="2400" b="1" dirty="0" smtClean="0">
                <a:solidFill>
                  <a:schemeClr val="tx1"/>
                </a:solidFill>
              </a:rPr>
              <a:t>                         ـــــــــ</a:t>
            </a:r>
          </a:p>
          <a:p>
            <a:pPr algn="r" rtl="1"/>
            <a:r>
              <a:rPr lang="ar-SA" sz="2400" b="1" dirty="0" smtClean="0">
                <a:solidFill>
                  <a:schemeClr val="tx1"/>
                </a:solidFill>
              </a:rPr>
              <a:t>                           20 </a:t>
            </a:r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13" name="Flèche vers le bas 12"/>
          <p:cNvSpPr/>
          <p:nvPr/>
        </p:nvSpPr>
        <p:spPr>
          <a:xfrm rot="7070989">
            <a:off x="5462280" y="1983269"/>
            <a:ext cx="722932" cy="99515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vers le bas 13"/>
          <p:cNvSpPr/>
          <p:nvPr/>
        </p:nvSpPr>
        <p:spPr>
          <a:xfrm rot="3718435">
            <a:off x="5465956" y="3284947"/>
            <a:ext cx="783207" cy="103907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286808" cy="5000660"/>
          </a:xfrm>
        </p:spPr>
        <p:txBody>
          <a:bodyPr/>
          <a:lstStyle/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endParaRPr lang="fr-FR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500826" y="857232"/>
            <a:ext cx="2286016" cy="45005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4800" b="1" dirty="0" smtClean="0">
                <a:solidFill>
                  <a:srgbClr val="FFFF00"/>
                </a:solidFill>
              </a:rPr>
              <a:t>ما سقي نصف السنة بكلفة ونصفها بغير كلفة</a:t>
            </a:r>
          </a:p>
        </p:txBody>
      </p:sp>
      <p:sp>
        <p:nvSpPr>
          <p:cNvPr id="9" name="Ellipse 8"/>
          <p:cNvSpPr/>
          <p:nvPr/>
        </p:nvSpPr>
        <p:spPr>
          <a:xfrm>
            <a:off x="428596" y="2000240"/>
            <a:ext cx="5857916" cy="3857652"/>
          </a:xfrm>
          <a:prstGeom prst="ellipse">
            <a:avLst/>
          </a:prstGeom>
          <a:solidFill>
            <a:srgbClr val="FFC000"/>
          </a:solidFill>
          <a:scene3d>
            <a:camera prst="perspectiveHeroicExtremeRightFacing"/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accent1">
                <a:tint val="1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4800" b="1" dirty="0" smtClean="0">
                <a:solidFill>
                  <a:schemeClr val="tx1"/>
                </a:solidFill>
              </a:rPr>
              <a:t>ثلاث أرباع العشر</a:t>
            </a:r>
          </a:p>
          <a:p>
            <a:pPr algn="just" rtl="1"/>
            <a:r>
              <a:rPr lang="ar-SA" sz="3200" b="1" dirty="0" smtClean="0"/>
              <a:t>         قال ابن قدامة:(وهذا قول مالك والشافعي، وأصحاب الرأي، ولا نعلم فيه مخالفا).</a:t>
            </a:r>
            <a:r>
              <a:rPr lang="ar-SA" sz="3200" b="1" dirty="0" smtClean="0">
                <a:solidFill>
                  <a:schemeClr val="tx1"/>
                </a:solidFill>
              </a:rPr>
              <a:t> </a:t>
            </a:r>
            <a:r>
              <a:rPr lang="ar-SA" sz="2400" b="1" dirty="0" smtClean="0">
                <a:solidFill>
                  <a:schemeClr val="tx1"/>
                </a:solidFill>
              </a:rPr>
              <a:t>المغني10/3.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4" name="Flèche vers le bas 13"/>
          <p:cNvSpPr/>
          <p:nvPr/>
        </p:nvSpPr>
        <p:spPr>
          <a:xfrm rot="3718435">
            <a:off x="5180204" y="1713310"/>
            <a:ext cx="783207" cy="103907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8186766" cy="13382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زكاة الشركاء</a:t>
            </a:r>
            <a:endParaRPr lang="ar-SA" sz="9600" b="1" dirty="0" smtClean="0">
              <a:solidFill>
                <a:srgbClr val="FFFF00"/>
              </a:solidFill>
            </a:endParaRPr>
          </a:p>
        </p:txBody>
      </p:sp>
      <p:sp>
        <p:nvSpPr>
          <p:cNvPr id="8" name="Rogner un rectangle avec un coin du même côté 7"/>
          <p:cNvSpPr/>
          <p:nvPr/>
        </p:nvSpPr>
        <p:spPr>
          <a:xfrm>
            <a:off x="857224" y="1643050"/>
            <a:ext cx="7358114" cy="4714908"/>
          </a:xfrm>
          <a:prstGeom prst="snip2SameRect">
            <a:avLst/>
          </a:prstGeom>
          <a:solidFill>
            <a:srgbClr val="92D050"/>
          </a:solidFill>
          <a:ln>
            <a:solidFill>
              <a:srgbClr val="FFC000"/>
            </a:solidFill>
          </a:ln>
          <a:scene3d>
            <a:camera prst="isometricOffAxis2Lef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 smtClean="0"/>
              <a:t>قال مالك بن أنس:</a:t>
            </a:r>
          </a:p>
          <a:p>
            <a:pPr algn="ctr" rtl="1"/>
            <a:r>
              <a:rPr lang="ar-SA" sz="3600" b="1" dirty="0" smtClean="0"/>
              <a:t> في الشركاء في النخل والزرع </a:t>
            </a:r>
            <a:r>
              <a:rPr lang="ar-SA" sz="3600" b="1" dirty="0" err="1" smtClean="0"/>
              <a:t>والكرومات</a:t>
            </a:r>
            <a:r>
              <a:rPr lang="ar-SA" sz="3600" b="1" dirty="0" smtClean="0"/>
              <a:t> والزيتون والذهب والورق والماشية: لا يؤخذ من شيء منه الزكاة حتى يكون لكل واحد منهم ما تجب فيه الزكاة.... فإن صار في حظ كل واحد منهم ما لا تجب فيه الزكاة لم يلزمه الزكاة.</a:t>
            </a:r>
          </a:p>
          <a:p>
            <a:pPr algn="r" rtl="1"/>
            <a:r>
              <a:rPr lang="ar-SA" sz="2800" b="1" dirty="0" smtClean="0">
                <a:solidFill>
                  <a:schemeClr val="tx1"/>
                </a:solidFill>
              </a:rPr>
              <a:t>المدونة,380/1.</a:t>
            </a:r>
          </a:p>
          <a:p>
            <a:pPr algn="ctr" rtl="1"/>
            <a:endParaRPr lang="fr-FR" sz="3600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28596" y="285728"/>
            <a:ext cx="8186766" cy="13382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زكاة الشركاء من الورثة</a:t>
            </a:r>
            <a:endParaRPr lang="ar-SA" sz="9600" b="1" dirty="0" smtClean="0">
              <a:solidFill>
                <a:srgbClr val="FFFF00"/>
              </a:solidFill>
            </a:endParaRPr>
          </a:p>
        </p:txBody>
      </p:sp>
      <p:sp>
        <p:nvSpPr>
          <p:cNvPr id="8" name="Rogner un rectangle avec un coin du même côté 7"/>
          <p:cNvSpPr/>
          <p:nvPr/>
        </p:nvSpPr>
        <p:spPr>
          <a:xfrm>
            <a:off x="857224" y="1643050"/>
            <a:ext cx="7358114" cy="4714908"/>
          </a:xfrm>
          <a:prstGeom prst="snip2SameRect">
            <a:avLst/>
          </a:prstGeom>
          <a:solidFill>
            <a:srgbClr val="92D050"/>
          </a:solidFill>
          <a:ln>
            <a:solidFill>
              <a:srgbClr val="FFC000"/>
            </a:solidFill>
          </a:ln>
          <a:scene3d>
            <a:camera prst="isometricOffAxis2Lef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ar-SA" sz="4400" b="1" dirty="0" smtClean="0"/>
          </a:p>
          <a:p>
            <a:pPr algn="just" rtl="1"/>
            <a:r>
              <a:rPr lang="ar-SA" sz="4400" b="1" dirty="0" smtClean="0"/>
              <a:t>على الورثة إن كان في حظ كل واحد منهم نصاب وجبت الزكاة.</a:t>
            </a:r>
          </a:p>
          <a:p>
            <a:pPr algn="r" rtl="1"/>
            <a:endParaRPr lang="ar-SA" sz="3600" b="1" dirty="0" smtClean="0"/>
          </a:p>
          <a:p>
            <a:pPr algn="r" rtl="1"/>
            <a:r>
              <a:rPr lang="ar-SA" sz="2400" b="1" dirty="0" smtClean="0">
                <a:solidFill>
                  <a:schemeClr val="tx1"/>
                </a:solidFill>
              </a:rPr>
              <a:t>البيان والتحصيل والشرح والتوجيه والتعليل لمسائل المستخرجة.لابن رشد.505/2.</a:t>
            </a:r>
          </a:p>
          <a:p>
            <a:pPr algn="r" rtl="1"/>
            <a:endParaRPr lang="ar-SA" sz="3600" b="1" dirty="0" smtClean="0"/>
          </a:p>
          <a:p>
            <a:pPr algn="ctr" rtl="1"/>
            <a:endParaRPr lang="fr-FR" sz="3600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285720" y="6143644"/>
            <a:ext cx="6500858" cy="457200"/>
          </a:xfrm>
        </p:spPr>
        <p:txBody>
          <a:bodyPr/>
          <a:lstStyle/>
          <a:p>
            <a:pPr algn="ctr"/>
            <a:endParaRPr lang="ar-SA" sz="1800" b="1" dirty="0" smtClean="0"/>
          </a:p>
          <a:p>
            <a:pPr algn="ctr" rtl="1"/>
            <a:r>
              <a:rPr lang="ar-SA" sz="1800" b="1" dirty="0" smtClean="0"/>
              <a:t>(1) </a:t>
            </a:r>
            <a:r>
              <a:rPr lang="ar-SA" sz="1800" b="1" dirty="0" err="1" smtClean="0"/>
              <a:t>ـ</a:t>
            </a:r>
            <a:r>
              <a:rPr lang="ar-SA" sz="1800" b="1" dirty="0" smtClean="0"/>
              <a:t> التهذيب في اختصار المدونة </a:t>
            </a:r>
            <a:r>
              <a:rPr lang="ar-SA" sz="1800" b="1" dirty="0" err="1" smtClean="0"/>
              <a:t>ل</a:t>
            </a:r>
            <a:r>
              <a:rPr lang="ar-SA" sz="1800" b="1" dirty="0" smtClean="0"/>
              <a:t> خلف بن أبي القاسم </a:t>
            </a:r>
            <a:r>
              <a:rPr lang="ar-SA" sz="1800" b="1" dirty="0" err="1" smtClean="0"/>
              <a:t>البراذعي</a:t>
            </a:r>
            <a:r>
              <a:rPr lang="ar-SA" sz="1800" b="1" dirty="0" smtClean="0"/>
              <a:t> القيرواني, 478/1.</a:t>
            </a:r>
          </a:p>
          <a:p>
            <a:pPr algn="ctr"/>
            <a:endParaRPr lang="fr-BE" sz="1800" b="1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01366890"/>
              </p:ext>
            </p:extLst>
          </p:nvPr>
        </p:nvGraphicFramePr>
        <p:xfrm>
          <a:off x="0" y="21429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صورة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186766" cy="13572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الزكاة </a:t>
            </a:r>
            <a:r>
              <a:rPr lang="ar-SA" sz="6000" b="1" dirty="0" err="1" smtClean="0">
                <a:solidFill>
                  <a:srgbClr val="FFFF00"/>
                </a:solidFill>
              </a:rPr>
              <a:t>والمناصبة</a:t>
            </a:r>
            <a:endParaRPr lang="ar-SA" sz="9600" b="1" dirty="0" smtClean="0">
              <a:solidFill>
                <a:srgbClr val="FFFF00"/>
              </a:solidFill>
            </a:endParaRPr>
          </a:p>
        </p:txBody>
      </p:sp>
      <p:sp>
        <p:nvSpPr>
          <p:cNvPr id="8" name="Rogner un rectangle avec un coin du même côté 7"/>
          <p:cNvSpPr/>
          <p:nvPr/>
        </p:nvSpPr>
        <p:spPr>
          <a:xfrm>
            <a:off x="214282" y="1643050"/>
            <a:ext cx="8929718" cy="4929222"/>
          </a:xfrm>
          <a:prstGeom prst="snip2Same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isometricOffAxis2Lef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Wingdings" pitchFamily="2" charset="2"/>
              <a:buChar char="Ø"/>
            </a:pPr>
            <a:r>
              <a:rPr lang="ar-SA" sz="3600" b="1" dirty="0" smtClean="0"/>
              <a:t> قال مالك بن أنس: إذا اشترط العامل في </a:t>
            </a:r>
            <a:r>
              <a:rPr lang="ar-SA" sz="3600" b="1" dirty="0" err="1" smtClean="0"/>
              <a:t>المساقاة</a:t>
            </a:r>
            <a:r>
              <a:rPr lang="ar-SA" sz="3600" b="1" dirty="0" smtClean="0"/>
              <a:t> الزكاة على رب الأصل فيكون ذلك جائزا.        </a:t>
            </a:r>
            <a:r>
              <a:rPr lang="ar-SA" sz="2800" b="1" dirty="0" smtClean="0">
                <a:solidFill>
                  <a:schemeClr val="tx1"/>
                </a:solidFill>
              </a:rPr>
              <a:t>المدونة,329/1.</a:t>
            </a:r>
          </a:p>
          <a:p>
            <a:pPr algn="just" rtl="1">
              <a:buFont typeface="Wingdings" pitchFamily="2" charset="2"/>
              <a:buChar char="Ø"/>
            </a:pPr>
            <a:r>
              <a:rPr lang="ar-SA" sz="3600" b="1" dirty="0" smtClean="0"/>
              <a:t>إذا كان ثمر الحائط خمسة أوسق فصاعدا فالزكاة فيه واجبة كان في حصة أحدهما نصاب أو لم يكن ولا بأس أن يشترط كل واحد منهما الزكاة على صاحبه في حصته.</a:t>
            </a:r>
          </a:p>
          <a:p>
            <a:pPr algn="just" rtl="1"/>
            <a:r>
              <a:rPr lang="ar-SA" sz="2800" b="1" dirty="0" smtClean="0">
                <a:solidFill>
                  <a:schemeClr val="tx1"/>
                </a:solidFill>
              </a:rPr>
              <a:t> الكافي في فقه أهل المدينة لابن عبد البر القرطبي,770/2.</a:t>
            </a:r>
          </a:p>
          <a:p>
            <a:pPr algn="just" rtl="1"/>
            <a:endParaRPr lang="ar-SA" sz="3600" b="1" dirty="0" smtClean="0">
              <a:solidFill>
                <a:schemeClr val="tx1"/>
              </a:solidFill>
            </a:endParaRPr>
          </a:p>
          <a:p>
            <a:pPr algn="ctr" rtl="1"/>
            <a:endParaRPr lang="fr-FR" sz="3600" dirty="0"/>
          </a:p>
        </p:txBody>
      </p:sp>
      <p:pic>
        <p:nvPicPr>
          <p:cNvPr id="7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186766" cy="13572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الزكاة </a:t>
            </a:r>
            <a:r>
              <a:rPr lang="ar-SA" sz="6000" b="1" dirty="0" err="1" smtClean="0">
                <a:solidFill>
                  <a:srgbClr val="FFFF00"/>
                </a:solidFill>
              </a:rPr>
              <a:t>والمناصبة</a:t>
            </a:r>
            <a:endParaRPr lang="ar-SA" sz="9600" b="1" dirty="0" smtClean="0">
              <a:solidFill>
                <a:srgbClr val="FFFF00"/>
              </a:solidFill>
            </a:endParaRPr>
          </a:p>
        </p:txBody>
      </p:sp>
      <p:sp>
        <p:nvSpPr>
          <p:cNvPr id="8" name="Rogner un rectangle avec un coin du même côté 7"/>
          <p:cNvSpPr/>
          <p:nvPr/>
        </p:nvSpPr>
        <p:spPr>
          <a:xfrm>
            <a:off x="214282" y="1785926"/>
            <a:ext cx="8929718" cy="4071966"/>
          </a:xfrm>
          <a:prstGeom prst="snip2Same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isometricOffAxis2Lef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Wingdings" pitchFamily="2" charset="2"/>
              <a:buChar char="Ø"/>
            </a:pPr>
            <a:r>
              <a:rPr lang="ar-SA" sz="3600" b="1" dirty="0" smtClean="0"/>
              <a:t> وينبغي أن نعلم أن هذه المسألة تختلف فيما لو كان الشخص مجرد أجير لقطف الزيتون وأجرته نسبة شائعة من الثمر كالربع أو الثلث فلا زكاة عليه .</a:t>
            </a:r>
            <a:endParaRPr lang="fr-FR" sz="3600" dirty="0" smtClean="0"/>
          </a:p>
          <a:p>
            <a:pPr algn="just" rtl="1"/>
            <a:endParaRPr lang="ar-SA" sz="3600" b="1" dirty="0" smtClean="0">
              <a:solidFill>
                <a:schemeClr val="tx1"/>
              </a:solidFill>
            </a:endParaRPr>
          </a:p>
          <a:p>
            <a:pPr algn="ctr" rtl="1"/>
            <a:endParaRPr lang="fr-FR" sz="3600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186766" cy="13572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rgbClr val="FFFF00"/>
                </a:solidFill>
              </a:rPr>
              <a:t>الزكاة والأرض المكتراة</a:t>
            </a:r>
            <a:endParaRPr lang="ar-SA" sz="9600" b="1" dirty="0" smtClean="0">
              <a:solidFill>
                <a:srgbClr val="FFFF00"/>
              </a:solidFill>
            </a:endParaRPr>
          </a:p>
        </p:txBody>
      </p:sp>
      <p:sp>
        <p:nvSpPr>
          <p:cNvPr id="8" name="Rogner un rectangle avec un coin du même côté 7"/>
          <p:cNvSpPr/>
          <p:nvPr/>
        </p:nvSpPr>
        <p:spPr>
          <a:xfrm>
            <a:off x="214282" y="1785926"/>
            <a:ext cx="8929718" cy="4429156"/>
          </a:xfrm>
          <a:prstGeom prst="snip2Same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isometricOffAxis2Lef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Wingdings" pitchFamily="2" charset="2"/>
              <a:buChar char="Ø"/>
            </a:pPr>
            <a:endParaRPr lang="ar-SA" sz="4000" b="1" dirty="0" smtClean="0"/>
          </a:p>
          <a:p>
            <a:pPr algn="just" rtl="1">
              <a:buFont typeface="Wingdings" pitchFamily="2" charset="2"/>
              <a:buChar char="Ø"/>
            </a:pPr>
            <a:endParaRPr lang="ar-SA" sz="4000" b="1" dirty="0" smtClean="0"/>
          </a:p>
          <a:p>
            <a:pPr algn="just" rtl="1">
              <a:buFont typeface="Wingdings" pitchFamily="2" charset="2"/>
              <a:buChar char="Ø"/>
            </a:pPr>
            <a:r>
              <a:rPr lang="ar-SA" sz="4000" b="1" dirty="0" smtClean="0"/>
              <a:t>    ابن قدامة:(من استأجر أرضاً فزرعها فالعشر عليه دون مالك الأرض، وبهذا قال</a:t>
            </a:r>
            <a:r>
              <a:rPr lang="fr-FR" sz="4000" b="1" dirty="0" smtClean="0"/>
              <a:t> </a:t>
            </a:r>
            <a:r>
              <a:rPr lang="ar-SA" sz="4000" b="1" dirty="0" smtClean="0"/>
              <a:t>مالك والثوري وشريك وابن المبارك والشافعي وابن المنذر)</a:t>
            </a:r>
            <a:r>
              <a:rPr lang="fr-FR" sz="4000" b="1" dirty="0" smtClean="0"/>
              <a:t>. </a:t>
            </a:r>
            <a:endParaRPr lang="ar-SA" sz="4000" b="1" dirty="0" smtClean="0"/>
          </a:p>
          <a:p>
            <a:pPr algn="r" rtl="1"/>
            <a:r>
              <a:rPr lang="ar-SA" sz="3600" dirty="0" smtClean="0"/>
              <a:t> </a:t>
            </a:r>
            <a:r>
              <a:rPr lang="ar-SA" sz="3600" dirty="0" smtClean="0">
                <a:solidFill>
                  <a:schemeClr val="tx1"/>
                </a:solidFill>
              </a:rPr>
              <a:t>المغني. 579/2 </a:t>
            </a:r>
            <a:r>
              <a:rPr lang="fr-FR" sz="3600" dirty="0" smtClean="0"/>
              <a:t/>
            </a:r>
            <a:br>
              <a:rPr lang="fr-FR" sz="3600" dirty="0" smtClean="0"/>
            </a:br>
            <a:endParaRPr lang="fr-FR" sz="3600" dirty="0" smtClean="0"/>
          </a:p>
          <a:p>
            <a:pPr algn="just" rtl="1"/>
            <a:endParaRPr lang="ar-SA" sz="3600" b="1" dirty="0" smtClean="0">
              <a:solidFill>
                <a:schemeClr val="tx1"/>
              </a:solidFill>
            </a:endParaRPr>
          </a:p>
          <a:p>
            <a:pPr algn="ctr" rtl="1"/>
            <a:endParaRPr lang="fr-FR" sz="3600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quarter" idx="1"/>
          </p:nvPr>
        </p:nvSpPr>
        <p:spPr>
          <a:xfrm>
            <a:off x="571472" y="428604"/>
            <a:ext cx="8115328" cy="5786478"/>
          </a:xfrm>
          <a:solidFill>
            <a:srgbClr val="FFC000"/>
          </a:solidFill>
          <a:scene3d>
            <a:camera prst="orthographicFront"/>
            <a:lightRig rig="threePt" dir="t"/>
          </a:scene3d>
          <a:sp3d prstMaterial="powder"/>
        </p:spPr>
        <p:txBody>
          <a:bodyPr>
            <a:normAutofit lnSpcReduction="10000"/>
          </a:bodyPr>
          <a:lstStyle/>
          <a:p>
            <a:pPr algn="just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sz="5400" b="1" dirty="0" smtClean="0"/>
              <a:t> كون زكاة الحبوب والثمار الخارجة من الأرض على الزراع ولو كانت الأرض مستأجرة.</a:t>
            </a:r>
          </a:p>
          <a:p>
            <a:pPr algn="just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sz="5400" b="1" dirty="0" smtClean="0"/>
              <a:t> وعلى مؤجر الأرض زكاة ما أخذ من أجرتها من النقود إذا بلغ نصابًا وحال عليه الحول من تاريخ عقد الإجارة</a:t>
            </a:r>
            <a:r>
              <a:rPr lang="fr-FR" sz="5400" b="1" dirty="0" smtClean="0"/>
              <a:t>.</a:t>
            </a:r>
            <a:endParaRPr lang="fr-FR" sz="5400" dirty="0" smtClean="0"/>
          </a:p>
          <a:p>
            <a:endParaRPr lang="fr-FR" dirty="0"/>
          </a:p>
        </p:txBody>
      </p:sp>
      <p:pic>
        <p:nvPicPr>
          <p:cNvPr id="5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7158" y="908720"/>
            <a:ext cx="8429684" cy="5592114"/>
          </a:xfrm>
        </p:spPr>
        <p:txBody>
          <a:bodyPr>
            <a:normAutofit/>
          </a:bodyPr>
          <a:lstStyle/>
          <a:p>
            <a:pPr algn="r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sz="3200" b="1" dirty="0" smtClean="0">
                <a:solidFill>
                  <a:srgbClr val="92D050"/>
                </a:solidFill>
              </a:rPr>
              <a:t> </a:t>
            </a:r>
            <a:r>
              <a:rPr lang="ar-SA" sz="3200" b="1" u="sng" dirty="0" smtClean="0">
                <a:solidFill>
                  <a:srgbClr val="92D050"/>
                </a:solidFill>
              </a:rPr>
              <a:t>مقدمة.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sz="3200" b="1" dirty="0" smtClean="0">
                <a:solidFill>
                  <a:srgbClr val="002060"/>
                </a:solidFill>
              </a:rPr>
              <a:t> </a:t>
            </a:r>
            <a:r>
              <a:rPr lang="ar-SA" sz="3200" b="1" u="sng" dirty="0" smtClean="0">
                <a:solidFill>
                  <a:srgbClr val="92D050"/>
                </a:solidFill>
              </a:rPr>
              <a:t>المحور الأول  </a:t>
            </a:r>
            <a:r>
              <a:rPr lang="ar-SA" sz="3200" b="1" dirty="0" smtClean="0">
                <a:solidFill>
                  <a:srgbClr val="002060"/>
                </a:solidFill>
              </a:rPr>
              <a:t>:  </a:t>
            </a:r>
            <a:r>
              <a:rPr lang="ar-SA" sz="3200" b="1" dirty="0" smtClean="0">
                <a:solidFill>
                  <a:schemeClr val="tx1"/>
                </a:solidFill>
              </a:rPr>
              <a:t>الزيتون في النصوص الشرعية.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</a:rPr>
              <a:t> </a:t>
            </a:r>
            <a:r>
              <a:rPr lang="ar-SA" sz="3200" b="1" dirty="0" smtClean="0">
                <a:solidFill>
                  <a:srgbClr val="FFC000"/>
                </a:solidFill>
              </a:rPr>
              <a:t>المطلب الأول  </a:t>
            </a:r>
            <a:r>
              <a:rPr lang="ar-SA" sz="3200" b="1" dirty="0" smtClean="0">
                <a:solidFill>
                  <a:srgbClr val="002060"/>
                </a:solidFill>
              </a:rPr>
              <a:t>:  </a:t>
            </a:r>
            <a:r>
              <a:rPr lang="ar-SA" sz="3200" b="1" dirty="0" smtClean="0">
                <a:solidFill>
                  <a:schemeClr val="tx1"/>
                </a:solidFill>
              </a:rPr>
              <a:t>الزيتون في القرآن الكريم.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</a:rPr>
              <a:t> </a:t>
            </a:r>
            <a:r>
              <a:rPr lang="ar-SA" sz="3200" b="1" dirty="0" smtClean="0">
                <a:solidFill>
                  <a:srgbClr val="FFC000"/>
                </a:solidFill>
              </a:rPr>
              <a:t>المطلب الثاني </a:t>
            </a:r>
            <a:r>
              <a:rPr lang="ar-SA" sz="3200" b="1" dirty="0" smtClean="0">
                <a:solidFill>
                  <a:srgbClr val="002060"/>
                </a:solidFill>
              </a:rPr>
              <a:t>:  الزيتون في السنة النبوية.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sz="3200" b="1" dirty="0" smtClean="0">
                <a:solidFill>
                  <a:srgbClr val="002060"/>
                </a:solidFill>
              </a:rPr>
              <a:t>  </a:t>
            </a:r>
            <a:r>
              <a:rPr lang="ar-SA" sz="3200" b="1" u="sng" dirty="0" smtClean="0">
                <a:solidFill>
                  <a:srgbClr val="92D050"/>
                </a:solidFill>
              </a:rPr>
              <a:t>المحور الثاني</a:t>
            </a:r>
            <a:r>
              <a:rPr lang="ar-SA" sz="3200" b="1" dirty="0" smtClean="0">
                <a:solidFill>
                  <a:srgbClr val="002060"/>
                </a:solidFill>
              </a:rPr>
              <a:t>:  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أحكام زكاة الزيتون. 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المطلب الأول  </a:t>
            </a:r>
            <a:r>
              <a:rPr lang="ar-SA" sz="3200" b="1" dirty="0" smtClean="0">
                <a:solidFill>
                  <a:schemeClr val="tx1"/>
                </a:solidFill>
              </a:rPr>
              <a:t>:</a:t>
            </a:r>
            <a:r>
              <a:rPr lang="ar-SA" sz="3200" b="1" dirty="0" smtClean="0">
                <a:solidFill>
                  <a:srgbClr val="FFC000"/>
                </a:solidFill>
              </a:rPr>
              <a:t>  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التعريف بزكاة زيتون.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المطلب الثاني </a:t>
            </a:r>
            <a:r>
              <a:rPr lang="ar-SA" sz="3200" b="1" dirty="0" smtClean="0">
                <a:solidFill>
                  <a:schemeClr val="tx1"/>
                </a:solidFill>
              </a:rPr>
              <a:t>:</a:t>
            </a:r>
            <a:r>
              <a:rPr lang="ar-SA" sz="3200" b="1" dirty="0" smtClean="0">
                <a:solidFill>
                  <a:srgbClr val="FFC000"/>
                </a:solidFill>
              </a:rPr>
              <a:t>  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حكم زكاة الزيتون.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المطلب الثالث </a:t>
            </a:r>
            <a:r>
              <a:rPr lang="ar-SA" sz="3200" b="1" dirty="0" smtClean="0">
                <a:solidFill>
                  <a:schemeClr val="tx1"/>
                </a:solidFill>
              </a:rPr>
              <a:t>:</a:t>
            </a:r>
            <a:r>
              <a:rPr lang="ar-SA" sz="3200" b="1" dirty="0" smtClean="0">
                <a:solidFill>
                  <a:srgbClr val="FFC000"/>
                </a:solidFill>
              </a:rPr>
              <a:t>  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أدلة وجوب زكاة الزيتون.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المطلب الرابع </a:t>
            </a:r>
            <a:r>
              <a:rPr lang="ar-SA" sz="3200" b="1" dirty="0" smtClean="0">
                <a:solidFill>
                  <a:schemeClr val="tx1"/>
                </a:solidFill>
              </a:rPr>
              <a:t>:</a:t>
            </a:r>
            <a:r>
              <a:rPr lang="ar-SA" sz="3200" b="1" dirty="0" smtClean="0">
                <a:solidFill>
                  <a:srgbClr val="FFC000"/>
                </a:solidFill>
              </a:rPr>
              <a:t>  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أحكام متفرقة لزكاة الزيتون</a:t>
            </a:r>
            <a:r>
              <a:rPr lang="ar-SA" sz="3200" b="1" dirty="0" smtClean="0">
                <a:solidFill>
                  <a:srgbClr val="002060"/>
                </a:solidFill>
                <a:latin typeface="Andalus" pitchFamily="18" charset="-78"/>
              </a:rPr>
              <a:t>.</a:t>
            </a:r>
            <a:endParaRPr lang="ar-EG" sz="3200" b="1" dirty="0" smtClean="0">
              <a:solidFill>
                <a:srgbClr val="002060"/>
              </a:solidFill>
              <a:latin typeface="Andalus" pitchFamily="18" charset="-78"/>
            </a:endParaRP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endParaRPr lang="ar-EG" sz="3200" b="1" dirty="0">
              <a:solidFill>
                <a:srgbClr val="002060"/>
              </a:solidFill>
              <a:latin typeface="Andalus" pitchFamily="18" charset="-78"/>
            </a:endParaRPr>
          </a:p>
          <a:p>
            <a:pPr algn="r" rtl="1">
              <a:buClr>
                <a:schemeClr val="tx1"/>
              </a:buClr>
              <a:buFont typeface="Wingdings" pitchFamily="2" charset="2"/>
              <a:buChar char="v"/>
            </a:pPr>
            <a:endParaRPr lang="ar-SA" sz="3200" b="1" dirty="0" smtClean="0">
              <a:solidFill>
                <a:srgbClr val="002060"/>
              </a:solidFill>
              <a:latin typeface="Andalus" pitchFamily="18" charset="-78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28596" y="0"/>
            <a:ext cx="8229600" cy="1142984"/>
          </a:xfrm>
        </p:spPr>
        <p:txBody>
          <a:bodyPr>
            <a:noAutofit/>
          </a:bodyPr>
          <a:lstStyle/>
          <a:p>
            <a:r>
              <a:rPr lang="ar-SA" sz="6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المحاور الأساسية</a:t>
            </a:r>
            <a:endParaRPr lang="fr-FR" sz="6600" b="1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428596" y="214290"/>
            <a:ext cx="8429684" cy="6286544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1785918" y="214290"/>
            <a:ext cx="6215106" cy="1928826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6000" b="1" dirty="0" smtClean="0">
                <a:solidFill>
                  <a:schemeClr val="tx1"/>
                </a:solidFill>
              </a:rPr>
              <a:t>الزكاة والمؤنة</a:t>
            </a:r>
            <a:endParaRPr lang="ar-SA" sz="5400" b="1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2" y="2714620"/>
            <a:ext cx="8858280" cy="392909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perspectiveRight"/>
            <a:lightRig rig="threePt" dir="t"/>
          </a:scene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rtl="1"/>
            <a:r>
              <a:rPr lang="ar-SA" sz="32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ar-SA" sz="3600" b="1" dirty="0" smtClean="0">
                <a:solidFill>
                  <a:srgbClr val="FFFF00"/>
                </a:solidFill>
              </a:rPr>
              <a:t>قَالَ أَبُو مُحَمَّدٍ: أَوْجَبَ رَسُولُ اللَّهِ - صَلَّى اللَّهُ عَلَيْهِ وَسَلَّمَ - فِي التَّمْرِ وَالْبُرِّ وَالشَّعِيرِ...: الزَّكَاةُ جُمْلَةً إذَا بَلَغَ الصِّنْفُ مِنْهَا خَمْسَةُ </a:t>
            </a:r>
            <a:r>
              <a:rPr lang="ar-SA" sz="3600" b="1" dirty="0" err="1" smtClean="0">
                <a:solidFill>
                  <a:srgbClr val="FFFF00"/>
                </a:solidFill>
              </a:rPr>
              <a:t>أَوْسُقٍ</a:t>
            </a:r>
            <a:r>
              <a:rPr lang="ar-SA" sz="3600" b="1" dirty="0" smtClean="0">
                <a:solidFill>
                  <a:srgbClr val="FFFF00"/>
                </a:solidFill>
              </a:rPr>
              <a:t> فَصَاعِدًا؛ وَلَمْ يُسْقِطْ الزَّكَاةَ عَنْ ذَلِكَ بِنَفَقَةِ الزَّارِعِ؛ فَلَا يَجُوزُ إسْقَاطُ حَقٍّ أَوْجَبَهُ اللَّهُ تَعَالَى بِغَيْرِ نَصِّ قُرْآنٍ وَلَا سُنَّةٍ ثَابِتَةٍ؟ وَهَذَا قَوْلُ مَالِكٍ.</a:t>
            </a:r>
          </a:p>
          <a:p>
            <a:pPr lvl="0" algn="just" rtl="1"/>
            <a:r>
              <a:rPr lang="ar-SA" sz="2800" b="1" dirty="0" smtClean="0"/>
              <a:t>المحلى بالآثار لابن حزم 66/4.</a:t>
            </a:r>
            <a:endParaRPr lang="fr-FR" sz="105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5927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صورة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981080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85720" y="1285860"/>
            <a:ext cx="8501122" cy="5286412"/>
          </a:xfrm>
        </p:spPr>
        <p:txBody>
          <a:bodyPr>
            <a:normAutofit fontScale="92500" lnSpcReduction="10000"/>
          </a:bodyPr>
          <a:lstStyle/>
          <a:p>
            <a:pPr algn="r"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b="1" dirty="0" smtClean="0">
                <a:solidFill>
                  <a:schemeClr val="tx1"/>
                </a:solidFill>
              </a:rPr>
              <a:t> ذكر ج</a:t>
            </a:r>
            <a:r>
              <a:rPr lang="ar-EG" b="1" dirty="0" smtClean="0">
                <a:solidFill>
                  <a:schemeClr val="tx1"/>
                </a:solidFill>
              </a:rPr>
              <a:t>ذ</a:t>
            </a:r>
            <a:r>
              <a:rPr lang="ar-SA" b="1" dirty="0" smtClean="0">
                <a:solidFill>
                  <a:schemeClr val="tx1"/>
                </a:solidFill>
              </a:rPr>
              <a:t>ر ( ز ي ت) في القرآن الكريم في سبعة مواضع, باشتقاقات مختلفة.</a:t>
            </a:r>
          </a:p>
          <a:p>
            <a:pPr rtl="1">
              <a:buClr>
                <a:schemeClr val="tx1"/>
              </a:buClr>
              <a:buFont typeface="Wingdings" pitchFamily="2" charset="2"/>
              <a:buChar char="q"/>
            </a:pPr>
            <a:r>
              <a:rPr lang="ar-SA" b="1" u="sng" dirty="0" smtClean="0">
                <a:solidFill>
                  <a:schemeClr val="tx1"/>
                </a:solidFill>
              </a:rPr>
              <a:t> </a:t>
            </a:r>
            <a:r>
              <a:rPr lang="ar-SA" b="1" u="sng" dirty="0" smtClean="0">
                <a:solidFill>
                  <a:srgbClr val="FFFF00"/>
                </a:solidFill>
              </a:rPr>
              <a:t>الاشتقاق الأول:  الزيتون (معرف بال). أربعة مواضع.   </a:t>
            </a:r>
          </a:p>
          <a:p>
            <a:pPr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b="1" u="sng" dirty="0" smtClean="0">
                <a:solidFill>
                  <a:srgbClr val="00B0F0"/>
                </a:solidFill>
              </a:rPr>
              <a:t>  الموضع الأول:</a:t>
            </a:r>
          </a:p>
          <a:p>
            <a:pPr algn="just" rtl="1">
              <a:buClr>
                <a:schemeClr val="tx1"/>
              </a:buClr>
            </a:pPr>
            <a:r>
              <a:rPr lang="ar-SA" sz="3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3000" b="1" dirty="0" smtClean="0"/>
              <a:t> 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وَهُوَ الَّذِي أَنْزَلَ مِنَ السَّمَاءِ مَاءً فَأَخْرَجْنَا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بِهِ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نَبَاتَ كُلِّ شَيْءٍ فَأَخْرَجْنَا مِنْهُ خَضِرًا نُخْرِجُ مِنْهُ حَبًّا مُتَرَاكِبًا وَمِنَ النَّخْلِ مِنْ طَلْعِهَا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قِنْوَانٌ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دَانِيَةٌ وَجَنَّاتٍ مِنْ أَعْنَابٍ وَ</a:t>
            </a:r>
            <a:r>
              <a:rPr lang="ar-SA" sz="3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الزَّيْتُونَ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وَالرُّمَّانَ مُشْتَبِهًا وَغَيْرَ مُتَشَابِهٍ انْظُرُوا إِلَى ثَمَرِهِ إِذَا أَثْمَرَ وَيَنْعِهِ إِنَّ فِي ذَلِكُمْ لَآيَاتٍ لِقَوْمٍ يُؤْمِنُونَ 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</a:rPr>
              <a:t>الأنعام/99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  <a:p>
            <a:pPr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b="1" u="sng" dirty="0" smtClean="0">
                <a:solidFill>
                  <a:srgbClr val="00B0F0"/>
                </a:solidFill>
              </a:rPr>
              <a:t>الموضع الثاني:</a:t>
            </a:r>
            <a:endParaRPr lang="ar-SA" b="1" dirty="0" smtClean="0">
              <a:solidFill>
                <a:schemeClr val="tx1"/>
              </a:solidFill>
            </a:endParaRPr>
          </a:p>
          <a:p>
            <a:pPr algn="just" rtl="1"/>
            <a:r>
              <a:rPr lang="ar-SA" sz="3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3000" b="1" dirty="0" smtClean="0"/>
              <a:t> 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وَهُوَ الَّذِي أَنْشَأَ جَنَّاتٍ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مَعْرُوشَاتٍ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وَغَيْرَ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مَعْرُوشَاتٍ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وَالنَّخْلَ وَالزَّرْعَ مُخْتَلِفًا أُكُلُهُ وَ</a:t>
            </a:r>
            <a:r>
              <a:rPr lang="ar-SA" sz="3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الزَّيْتُونَ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وَالرُّمَّانَ مُتَشَابِهًا وَغَيْرَ مُتَشَابِهٍ كُلُوا مِنْ ثَمَرِهِ إِذَا أَثْمَرَ وَآتُوا حَقَّهُ يَوْمَ حَصَادِهِ وَلَا تُسْرِفُوا إِنَّهُ لَا يُحِبُّ الْمُسْرِفِينَ 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</a:rPr>
              <a:t> الأنعام/141.</a:t>
            </a:r>
            <a:endParaRPr lang="fr-FR" sz="3000" b="1" dirty="0">
              <a:solidFill>
                <a:schemeClr val="tx1"/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428625" y="0"/>
            <a:ext cx="8229600" cy="11430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8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المطلب الأول: الزيتون في القرآن الكريم</a:t>
            </a:r>
            <a:endParaRPr lang="fr-FR" sz="4800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14282" y="642918"/>
            <a:ext cx="8572560" cy="5715040"/>
          </a:xfrm>
        </p:spPr>
        <p:txBody>
          <a:bodyPr/>
          <a:lstStyle/>
          <a:p>
            <a:pPr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b="1" u="sng" dirty="0" smtClean="0">
                <a:solidFill>
                  <a:srgbClr val="00B0F0"/>
                </a:solidFill>
              </a:rPr>
              <a:t> الموضع الثالث:</a:t>
            </a:r>
          </a:p>
          <a:p>
            <a:pPr algn="just" rtl="1">
              <a:buClr>
                <a:schemeClr val="tx1"/>
              </a:buClr>
            </a:pPr>
            <a:r>
              <a:rPr lang="ar-SA" sz="3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3000" b="1" dirty="0" smtClean="0"/>
              <a:t> 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هُوَ الَّذِي أَنْزَلَ مِنَ السَّمَاءِ مَاءً لَكُمْ مِنْهُ شَرَابٌ وَمِنْهُ شَجَرٌ فِيهِ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تُسِيمُونَ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 يُنْبِتُ لَكُمْ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بِهِ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الزَّرْعَ وَ</a:t>
            </a:r>
            <a:r>
              <a:rPr lang="ar-SA" sz="3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الزَّيْتُونَ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وَالنَّخِيلَ وَالْأَعْنَابَ وَمِنْ كُلِّ الثَّمَرَاتِ إِنَّ فِي ذَلِكَ لَآيَةً لِقَوْمٍ يَتَفَكَّرُونَ 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</a:rPr>
              <a:t>النحل/10ـ 11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  <a:p>
            <a:pPr rtl="1">
              <a:buClr>
                <a:schemeClr val="tx1"/>
              </a:buClr>
              <a:buFont typeface="Wingdings" pitchFamily="2" charset="2"/>
              <a:buChar char="v"/>
            </a:pPr>
            <a:r>
              <a:rPr lang="ar-SA" b="1" u="sng" dirty="0" smtClean="0">
                <a:solidFill>
                  <a:srgbClr val="00B0F0"/>
                </a:solidFill>
              </a:rPr>
              <a:t> الموضع الرابع:</a:t>
            </a:r>
          </a:p>
          <a:p>
            <a:pPr algn="just" rtl="1">
              <a:buClr>
                <a:schemeClr val="tx1"/>
              </a:buClr>
            </a:pPr>
            <a:r>
              <a:rPr lang="ar-SA" sz="3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3000" b="1" dirty="0" smtClean="0"/>
              <a:t> 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وَالتِّينِ وَا</a:t>
            </a:r>
            <a:r>
              <a:rPr lang="ar-SA" sz="3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لزَّيْتُونِ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</a:rPr>
              <a:t>التين/1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  <a:p>
            <a:pPr rtl="1">
              <a:buClr>
                <a:schemeClr val="tx1"/>
              </a:buClr>
            </a:pPr>
            <a:r>
              <a:rPr lang="ar-SA" b="1" u="sng" dirty="0" smtClean="0">
                <a:solidFill>
                  <a:srgbClr val="FF0000"/>
                </a:solidFill>
              </a:rPr>
              <a:t> الاشتقاق الثاني:  زيتونا (نكرة منونة). موضع واحد. </a:t>
            </a:r>
          </a:p>
          <a:p>
            <a:pPr rtl="1">
              <a:buClr>
                <a:schemeClr val="tx1"/>
              </a:buClr>
            </a:pPr>
            <a:r>
              <a:rPr lang="ar-SA" b="1" u="sng" dirty="0" smtClean="0">
                <a:solidFill>
                  <a:srgbClr val="00B0F0"/>
                </a:solidFill>
              </a:rPr>
              <a:t> الموضع الخامس:</a:t>
            </a:r>
            <a:endParaRPr lang="fr-FR" u="sng" dirty="0" smtClean="0">
              <a:solidFill>
                <a:srgbClr val="FF0000"/>
              </a:solidFill>
            </a:endParaRPr>
          </a:p>
          <a:p>
            <a:pPr algn="just" rtl="1">
              <a:buClr>
                <a:schemeClr val="tx1"/>
              </a:buClr>
            </a:pPr>
            <a:r>
              <a:rPr lang="ar-SA" sz="3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3000" b="1" dirty="0" smtClean="0"/>
              <a:t> 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فَلْيَنْظُرِ الْإِنْسَانُ إِلَى طَعَامِهِ أَنَّا صَبَبْنَا الْمَاءَ صَبًّا ثُمَّ شَقَقْنَا الْأَرْضَ شَقًّا فَأَنْبَتْنَا فِيهَا حَبًّا وَعِنَبًا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وَقَضْبًا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ar-SA" sz="3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ar-SA" sz="3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زَيْتُونًا</a:t>
            </a:r>
            <a:r>
              <a:rPr lang="ar-SA" sz="3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وَنَخْلًا 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</a:rPr>
              <a:t>عبس/29</a:t>
            </a:r>
            <a:r>
              <a:rPr lang="ar-SA" sz="30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  <a:p>
            <a:pPr algn="just" rtl="1">
              <a:buClr>
                <a:schemeClr val="tx1"/>
              </a:buClr>
            </a:pPr>
            <a:endParaRPr lang="fr-FR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358246" cy="4857784"/>
          </a:xfrm>
        </p:spPr>
        <p:txBody>
          <a:bodyPr>
            <a:normAutofit fontScale="85000" lnSpcReduction="20000"/>
          </a:bodyPr>
          <a:lstStyle/>
          <a:p>
            <a:pPr rtl="1">
              <a:buClr>
                <a:schemeClr val="tx1"/>
              </a:buClr>
            </a:pPr>
            <a:r>
              <a:rPr lang="ar-SA" sz="3300" b="1" u="sng" dirty="0" smtClean="0">
                <a:solidFill>
                  <a:srgbClr val="FF0000"/>
                </a:solidFill>
              </a:rPr>
              <a:t> الاشتقاق الثالث </a:t>
            </a:r>
            <a:r>
              <a:rPr lang="ar-SA" sz="3300" b="1" u="sng" dirty="0" err="1" smtClean="0">
                <a:solidFill>
                  <a:srgbClr val="FF0000"/>
                </a:solidFill>
              </a:rPr>
              <a:t>و</a:t>
            </a:r>
            <a:r>
              <a:rPr lang="ar-SA" sz="3300" b="1" u="sng" dirty="0" smtClean="0">
                <a:solidFill>
                  <a:srgbClr val="FF0000"/>
                </a:solidFill>
              </a:rPr>
              <a:t> الرابع:  زيتونة (مؤن</a:t>
            </a:r>
            <a:r>
              <a:rPr lang="ar-EG" sz="3300" b="1" u="sng" dirty="0" smtClean="0">
                <a:solidFill>
                  <a:srgbClr val="FF0000"/>
                </a:solidFill>
              </a:rPr>
              <a:t>ث</a:t>
            </a:r>
            <a:r>
              <a:rPr lang="ar-SA" sz="3300" b="1" u="sng" dirty="0" smtClean="0">
                <a:solidFill>
                  <a:srgbClr val="FF0000"/>
                </a:solidFill>
              </a:rPr>
              <a:t>ة). موضع واحد</a:t>
            </a:r>
          </a:p>
          <a:p>
            <a:pPr rtl="1">
              <a:buClr>
                <a:schemeClr val="tx1"/>
              </a:buClr>
            </a:pPr>
            <a:r>
              <a:rPr lang="ar-SA" sz="3300" b="1" u="sng" dirty="0" smtClean="0">
                <a:solidFill>
                  <a:srgbClr val="FFFF00"/>
                </a:solidFill>
              </a:rPr>
              <a:t>زيت (موضع واحد). </a:t>
            </a:r>
          </a:p>
          <a:p>
            <a:pPr rtl="1">
              <a:buClr>
                <a:schemeClr val="tx1"/>
              </a:buClr>
            </a:pPr>
            <a:r>
              <a:rPr lang="ar-SA" b="1" u="sng" dirty="0" smtClean="0">
                <a:solidFill>
                  <a:srgbClr val="00B0F0"/>
                </a:solidFill>
              </a:rPr>
              <a:t> الموضع السادس </a:t>
            </a:r>
            <a:r>
              <a:rPr lang="ar-SA" b="1" u="sng" dirty="0" err="1" smtClean="0">
                <a:solidFill>
                  <a:srgbClr val="00B0F0"/>
                </a:solidFill>
              </a:rPr>
              <a:t>و</a:t>
            </a:r>
            <a:r>
              <a:rPr lang="ar-SA" b="1" u="sng" dirty="0" smtClean="0">
                <a:solidFill>
                  <a:srgbClr val="00B0F0"/>
                </a:solidFill>
              </a:rPr>
              <a:t> السابع:</a:t>
            </a:r>
            <a:endParaRPr lang="fr-FR" u="sng" dirty="0" smtClean="0">
              <a:solidFill>
                <a:srgbClr val="FF0000"/>
              </a:solidFill>
            </a:endParaRPr>
          </a:p>
          <a:p>
            <a:pPr algn="just" rtl="1">
              <a:buClr>
                <a:schemeClr val="tx1"/>
              </a:buClr>
            </a:pPr>
            <a:r>
              <a:rPr lang="ar-SA" sz="47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47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4700" b="1" dirty="0" smtClean="0"/>
              <a:t> </a:t>
            </a:r>
            <a:r>
              <a:rPr lang="ar-SA" sz="47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اللَّهُ نُورُ السَّمَاوَاتِ وَالْأَرْضِ مَثَلُ نُورِهِ كَمِشْكَاةٍ فِيهَا مِصْبَاحٌ الْمِصْبَاحُ فِي زُجَاجَةٍ الزُّجَاجَةُ كَأَنَّهَا كَوْكَبٌ دُرِّيٌّ يُوقَدُ مِنْ شَجَرَةٍ مُبَارَكَةٍ </a:t>
            </a:r>
            <a:r>
              <a:rPr lang="ar-SA" sz="47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زَيْتُونَةٍ </a:t>
            </a:r>
            <a:r>
              <a:rPr lang="ar-SA" sz="47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لَا شَرْقِيَّةٍ وَلَا غَرْبِيَّةٍ يَكَادُ </a:t>
            </a:r>
            <a:r>
              <a:rPr lang="ar-SA" sz="47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زَيْتُهَا</a:t>
            </a:r>
            <a:r>
              <a:rPr lang="ar-SA" sz="47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 يُضِيءُ وَلَوْ لَمْ تَمْسَسْهُ نَارٌ نُورٌ عَلَى نُورٍ يَهْدِي اللَّهُ لِنُورِهِ مَنْ يَشَاءُ وَيَضْرِبُ اللَّهُ الْأَمْثَالَ لِلنَّاسِ وَاللَّهُ بِكُلِّ شَيْءٍ عَلِيمٌ </a:t>
            </a:r>
            <a:r>
              <a:rPr lang="ar-SA" sz="4700" b="1" dirty="0" smtClean="0">
                <a:solidFill>
                  <a:schemeClr val="tx1"/>
                </a:solidFill>
                <a:latin typeface="Andalus"/>
                <a:cs typeface="Andalus"/>
              </a:rPr>
              <a:t>﴾ا</a:t>
            </a:r>
            <a:r>
              <a:rPr lang="ar-SA" sz="4700" b="1" dirty="0" smtClean="0">
                <a:solidFill>
                  <a:schemeClr val="tx1"/>
                </a:solidFill>
                <a:latin typeface="Andalus"/>
              </a:rPr>
              <a:t>لنور/35</a:t>
            </a:r>
            <a:r>
              <a:rPr lang="ar-SA" sz="47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  <a:p>
            <a:pPr rtl="1">
              <a:buClr>
                <a:schemeClr val="tx1"/>
              </a:buClr>
            </a:pPr>
            <a:r>
              <a:rPr lang="ar-SA" b="1" u="sng" dirty="0" smtClean="0">
                <a:solidFill>
                  <a:srgbClr val="FF0000"/>
                </a:solidFill>
              </a:rPr>
              <a:t> </a:t>
            </a:r>
            <a:endParaRPr lang="fr-FR" dirty="0"/>
          </a:p>
        </p:txBody>
      </p:sp>
      <p:pic>
        <p:nvPicPr>
          <p:cNvPr id="6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571472" y="2428868"/>
            <a:ext cx="8001056" cy="2571768"/>
          </a:xfrm>
        </p:spPr>
        <p:txBody>
          <a:bodyPr/>
          <a:lstStyle/>
          <a:p>
            <a:pPr rtl="1">
              <a:buClr>
                <a:schemeClr val="tx1"/>
              </a:buClr>
            </a:pPr>
            <a:r>
              <a:rPr lang="ar-SA" sz="3200" b="1" u="sng" dirty="0" smtClean="0">
                <a:solidFill>
                  <a:srgbClr val="FFFF00"/>
                </a:solidFill>
              </a:rPr>
              <a:t>و قد </a:t>
            </a:r>
            <a:r>
              <a:rPr lang="ar-EG" sz="3200" b="1" u="sng" dirty="0" err="1">
                <a:solidFill>
                  <a:srgbClr val="FFFF00"/>
                </a:solidFill>
              </a:rPr>
              <a:t>أ</a:t>
            </a:r>
            <a:r>
              <a:rPr lang="ar-SA" sz="3200" b="1" u="sng" dirty="0" smtClean="0">
                <a:solidFill>
                  <a:srgbClr val="FFFF00"/>
                </a:solidFill>
              </a:rPr>
              <a:t>شار الله عز وجل للشجرة الزيتون تعريضا لا تصريحا </a:t>
            </a:r>
          </a:p>
          <a:p>
            <a:pPr algn="just" rtl="1">
              <a:buClr>
                <a:schemeClr val="tx1"/>
              </a:buClr>
            </a:pPr>
            <a:r>
              <a:rPr lang="ar-SA" sz="4000" b="1" dirty="0" smtClean="0">
                <a:solidFill>
                  <a:schemeClr val="tx1"/>
                </a:solidFill>
              </a:rPr>
              <a:t>قوله تعالى:</a:t>
            </a:r>
            <a:r>
              <a:rPr lang="ar-SA" sz="4000" b="1" dirty="0" smtClean="0">
                <a:solidFill>
                  <a:schemeClr val="tx1"/>
                </a:solidFill>
                <a:latin typeface="Andalus"/>
                <a:cs typeface="Andalus"/>
              </a:rPr>
              <a:t>﴿</a:t>
            </a:r>
            <a:r>
              <a:rPr lang="ar-SA" sz="4000" b="1" dirty="0" smtClean="0"/>
              <a:t> </a:t>
            </a:r>
            <a:r>
              <a:rPr lang="ar-SA" sz="4000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وَشَجَرَةً تَخْرُجُ مِنْ طُورِ سَيْنَاءَ تَنْبُتُ بِالدُّهْنِ وَصِبْغٍ </a:t>
            </a:r>
            <a:r>
              <a:rPr lang="ar-SA" sz="4000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لِلْآكِلِينَ</a:t>
            </a:r>
            <a:r>
              <a:rPr lang="ar-SA" sz="4000" b="1" dirty="0" err="1" smtClean="0">
                <a:solidFill>
                  <a:schemeClr val="tx1"/>
                </a:solidFill>
                <a:latin typeface="Andalus"/>
                <a:cs typeface="Andalus"/>
              </a:rPr>
              <a:t>﴾</a:t>
            </a:r>
            <a:r>
              <a:rPr lang="ar-SA" sz="4000" b="1" dirty="0" err="1" smtClean="0">
                <a:solidFill>
                  <a:schemeClr val="tx1"/>
                </a:solidFill>
                <a:latin typeface="Andalus"/>
              </a:rPr>
              <a:t>الم</a:t>
            </a:r>
            <a:r>
              <a:rPr lang="ar-EG" sz="4000" b="1" dirty="0" smtClean="0">
                <a:solidFill>
                  <a:schemeClr val="tx1"/>
                </a:solidFill>
                <a:latin typeface="Andalus"/>
              </a:rPr>
              <a:t>ؤ</a:t>
            </a:r>
            <a:r>
              <a:rPr lang="ar-SA" sz="4000" b="1" dirty="0" smtClean="0">
                <a:solidFill>
                  <a:schemeClr val="tx1"/>
                </a:solidFill>
                <a:latin typeface="Andalus"/>
              </a:rPr>
              <a:t>منون/20</a:t>
            </a:r>
            <a:r>
              <a:rPr lang="ar-SA" sz="4000" b="1" dirty="0" smtClean="0">
                <a:solidFill>
                  <a:schemeClr val="tx1"/>
                </a:solidFill>
                <a:latin typeface="Andalus"/>
                <a:cs typeface="Andalus"/>
              </a:rPr>
              <a:t>.</a:t>
            </a:r>
          </a:p>
        </p:txBody>
      </p:sp>
      <p:pic>
        <p:nvPicPr>
          <p:cNvPr id="4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à coins arrondis 5"/>
          <p:cNvSpPr/>
          <p:nvPr/>
        </p:nvSpPr>
        <p:spPr>
          <a:xfrm>
            <a:off x="285720" y="142852"/>
            <a:ext cx="8643998" cy="857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8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المطلب الثاني: الزيتون في السنة النبوية</a:t>
            </a:r>
            <a:endParaRPr lang="fr-FR" sz="4800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214282" y="1071546"/>
            <a:ext cx="8715436" cy="55721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SA" sz="3200" b="1" dirty="0" smtClean="0"/>
              <a:t> </a:t>
            </a:r>
          </a:p>
          <a:p>
            <a:pPr algn="just" rtl="1"/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rgbClr val="FFFF00"/>
                </a:solidFill>
              </a:rPr>
              <a:t>عَنْ مُعَاذِ بْنِ جَبَلٍ قَالَ: سَمِعْتُ رَسُولَ اللَّهِ صَلَّى اللهُ عَلَيْهِ وَسَلَّمَ يَقُولُ: «نِعْمَ السِّوَاكُ الزَّيْتُونُ مِنْ شَجَرَةٍ مُبَارَكَةٍ، يُطَيِّبُ الْفَمَ، وَيُذْهِبُ بِالْحَفَرِ، هُوَ سِوَاكِي، وَسِوَاكُ الْأَنْبِيَاءِ قَبْلِي»  </a:t>
            </a:r>
            <a:r>
              <a:rPr lang="ar-SA" sz="2800" b="1" dirty="0" smtClean="0"/>
              <a:t>المعجم </a:t>
            </a:r>
            <a:r>
              <a:rPr lang="ar-SA" sz="2800" b="1" dirty="0" smtClean="0"/>
              <a:t>الأوسط للطبراني ج1ص210</a:t>
            </a:r>
            <a:r>
              <a:rPr lang="ar-SA" sz="2800" b="1" dirty="0" smtClean="0"/>
              <a:t>.</a:t>
            </a:r>
            <a:endParaRPr lang="ar-EG" sz="2800" b="1" dirty="0" smtClean="0"/>
          </a:p>
          <a:p>
            <a:pPr algn="just" rtl="1"/>
            <a:endParaRPr lang="ar-SA" sz="2800" dirty="0" smtClean="0"/>
          </a:p>
          <a:p>
            <a:pPr algn="r" rtl="1"/>
            <a:r>
              <a:rPr lang="ar-SA" sz="2800" b="1" dirty="0" smtClean="0"/>
              <a:t>الحَبْرُ: وَهِيَ صُفْرَةٌ، الْوَسَخُ عَلَى الأَسنان.       </a:t>
            </a:r>
            <a:r>
              <a:rPr lang="ar-SA" sz="2800" dirty="0" smtClean="0"/>
              <a:t>لسان العرب.فصل الحاء.</a:t>
            </a:r>
          </a:p>
          <a:p>
            <a:pPr algn="just" rtl="1"/>
            <a:r>
              <a:rPr lang="ar-SA" sz="3200" b="1" dirty="0" smtClean="0">
                <a:solidFill>
                  <a:srgbClr val="FFFF00"/>
                </a:solidFill>
              </a:rPr>
              <a:t>عَنْ </a:t>
            </a:r>
            <a:r>
              <a:rPr lang="ar-SA" sz="3200" b="1" dirty="0" smtClean="0">
                <a:solidFill>
                  <a:srgbClr val="FFFF00"/>
                </a:solidFill>
              </a:rPr>
              <a:t>عُقْبَةَ بْنِ عَامِرٍ، عَنْ رَسُولِ اللهِ صَلَّى اللهُ عَلَيْهِ وَسَلَّمَ قَالَ: «عَلَيْكُمْ بِهَذِهِ الشَّجَرَةِ الْمُبَارَكِة زَيْتِ الزَّيْتُونِ، فَتَدَاوَوْا بِهِ فَإِنَّهُ مَصَحَّةٌ مِنَ الْبَاسُورِ» </a:t>
            </a:r>
            <a:r>
              <a:rPr lang="ar-SA" sz="2800" b="1" dirty="0" smtClean="0"/>
              <a:t>المعجم </a:t>
            </a:r>
            <a:r>
              <a:rPr lang="ar-SA" sz="2800" b="1" dirty="0" smtClean="0"/>
              <a:t>الكبير للطبراني ج17 ص281.</a:t>
            </a:r>
          </a:p>
          <a:p>
            <a:pPr algn="r" rtl="1"/>
            <a:endParaRPr lang="ar-SA" sz="2800" dirty="0" smtClean="0"/>
          </a:p>
          <a:p>
            <a:pPr algn="just" rtl="1"/>
            <a:endParaRPr lang="ar-SA" sz="2800" b="1" dirty="0" smtClean="0"/>
          </a:p>
          <a:p>
            <a:pPr algn="just" rtl="1"/>
            <a:endParaRPr lang="ar-SA" sz="2800" b="1" dirty="0" smtClean="0"/>
          </a:p>
        </p:txBody>
      </p:sp>
      <p:pic>
        <p:nvPicPr>
          <p:cNvPr id="9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9144000" cy="67151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ar-SA" sz="3200" b="1" dirty="0" smtClean="0"/>
              <a:t>  </a:t>
            </a:r>
            <a:r>
              <a:rPr lang="ar-SA" sz="3200" b="1" dirty="0" smtClean="0">
                <a:solidFill>
                  <a:srgbClr val="FFFF00"/>
                </a:solidFill>
              </a:rPr>
              <a:t>عن عمر بن الخطاب قال: قال رسول الله صلى الله عليه وسلم: «كلوا الزيت وادهنوا </a:t>
            </a:r>
            <a:r>
              <a:rPr lang="ar-SA" sz="3200" b="1" dirty="0" err="1" smtClean="0">
                <a:solidFill>
                  <a:srgbClr val="FFFF00"/>
                </a:solidFill>
              </a:rPr>
              <a:t>به</a:t>
            </a:r>
            <a:r>
              <a:rPr lang="ar-SA" sz="3200" b="1" dirty="0" smtClean="0">
                <a:solidFill>
                  <a:srgbClr val="FFFF00"/>
                </a:solidFill>
              </a:rPr>
              <a:t> فإنه من شجرة مباركة»  </a:t>
            </a:r>
          </a:p>
          <a:p>
            <a:pPr rtl="1"/>
            <a:r>
              <a:rPr lang="ar-SA" sz="2800" dirty="0" smtClean="0">
                <a:solidFill>
                  <a:schemeClr val="bg1"/>
                </a:solidFill>
              </a:rPr>
              <a:t>سنن الترمذي باب:ما جاء في أكل الزيت.قال الألباني:صحيح.</a:t>
            </a:r>
          </a:p>
          <a:p>
            <a:pPr algn="r" rtl="1"/>
            <a:r>
              <a:rPr lang="ar-SA" sz="2800" dirty="0" smtClean="0">
                <a:solidFill>
                  <a:schemeClr val="bg1"/>
                </a:solidFill>
              </a:rPr>
              <a:t> </a:t>
            </a:r>
          </a:p>
          <a:p>
            <a:pPr algn="r" rtl="1"/>
            <a:r>
              <a:rPr lang="ar-SA" sz="2800" dirty="0" smtClean="0">
                <a:solidFill>
                  <a:schemeClr val="bg1"/>
                </a:solidFill>
              </a:rPr>
              <a:t> </a:t>
            </a:r>
          </a:p>
          <a:p>
            <a:pPr algn="just" rtl="1"/>
            <a:r>
              <a:rPr lang="ar-SA" sz="3200" b="1" dirty="0" smtClean="0">
                <a:solidFill>
                  <a:srgbClr val="FFFF00"/>
                </a:solidFill>
              </a:rPr>
              <a:t>عَن أَبِي هُرَيرة، قال: قال رسول الله صَلَّى الله عَليْهِ وَسلَّم: كلوا الزيت وادهنوا </a:t>
            </a:r>
            <a:r>
              <a:rPr lang="ar-SA" sz="3200" b="1" dirty="0" err="1" smtClean="0">
                <a:solidFill>
                  <a:srgbClr val="FFFF00"/>
                </a:solidFill>
              </a:rPr>
              <a:t>به</a:t>
            </a:r>
            <a:r>
              <a:rPr lang="ar-SA" sz="3200" b="1" dirty="0" smtClean="0">
                <a:solidFill>
                  <a:srgbClr val="FFFF00"/>
                </a:solidFill>
              </a:rPr>
              <a:t> فإن فيه شفاء من سبعين داء منها الجذام.</a:t>
            </a:r>
          </a:p>
          <a:p>
            <a:pPr rtl="1"/>
            <a:r>
              <a:rPr lang="ar-SA" sz="2800" dirty="0" smtClean="0">
                <a:solidFill>
                  <a:schemeClr val="bg1"/>
                </a:solidFill>
              </a:rPr>
              <a:t>الحلية </a:t>
            </a:r>
            <a:r>
              <a:rPr lang="ar-EG" sz="2800" dirty="0" err="1" smtClean="0">
                <a:solidFill>
                  <a:schemeClr val="bg1"/>
                </a:solidFill>
              </a:rPr>
              <a:t>لأ</a:t>
            </a:r>
            <a:r>
              <a:rPr lang="ar-SA" sz="2800" dirty="0" smtClean="0">
                <a:solidFill>
                  <a:schemeClr val="bg1"/>
                </a:solidFill>
              </a:rPr>
              <a:t>بي نعيم. باب: الزيت.</a:t>
            </a:r>
            <a:endParaRPr lang="fr-FR" sz="2800" dirty="0" smtClean="0">
              <a:solidFill>
                <a:schemeClr val="bg1"/>
              </a:solidFill>
            </a:endParaRPr>
          </a:p>
        </p:txBody>
      </p:sp>
      <p:pic>
        <p:nvPicPr>
          <p:cNvPr id="5" name="صورة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286808" cy="5214974"/>
          </a:xfrm>
        </p:spPr>
        <p:txBody>
          <a:bodyPr/>
          <a:lstStyle/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b="1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pPr fontAlgn="t"/>
            <a:endParaRPr lang="fr-FR" dirty="0" smtClean="0"/>
          </a:p>
          <a:p>
            <a:endParaRPr lang="fr-FR" dirty="0"/>
          </a:p>
        </p:txBody>
      </p:sp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357188" y="1"/>
            <a:ext cx="8229600" cy="1071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ar-SA" sz="36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المحور الثاني:  التعريف بالزكاة وحكمها وأدلة وجوبها.</a:t>
            </a:r>
            <a:endParaRPr lang="fr-FR" sz="36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072198" y="1714488"/>
            <a:ext cx="2357454" cy="4572032"/>
          </a:xfrm>
          <a:prstGeom prst="roundRect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b="1" u="sng" dirty="0" smtClean="0">
                <a:solidFill>
                  <a:srgbClr val="FFFF00"/>
                </a:solidFill>
              </a:rPr>
              <a:t>المطلب الأول</a:t>
            </a:r>
          </a:p>
          <a:p>
            <a:pPr algn="ctr" rtl="1"/>
            <a:r>
              <a:rPr lang="ar-SA" sz="3200" b="1" dirty="0" smtClean="0">
                <a:solidFill>
                  <a:srgbClr val="FFFF00"/>
                </a:solidFill>
              </a:rPr>
              <a:t>تعريف الزكاة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2800" b="1" u="sng" dirty="0" smtClean="0">
                <a:solidFill>
                  <a:schemeClr val="tx1"/>
                </a:solidFill>
              </a:rPr>
              <a:t>الزكاة لغة: </a:t>
            </a:r>
            <a:r>
              <a:rPr lang="ar-SA" sz="2800" b="1" dirty="0" smtClean="0">
                <a:solidFill>
                  <a:schemeClr val="tx1"/>
                </a:solidFill>
              </a:rPr>
              <a:t>الطهارة,الصدقة. الزيادة...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2800" b="1" u="sng" dirty="0" smtClean="0">
                <a:solidFill>
                  <a:schemeClr val="tx1"/>
                </a:solidFill>
              </a:rPr>
              <a:t>زكاة الزيتون شرعا</a:t>
            </a:r>
            <a:r>
              <a:rPr lang="ar-SA" sz="2800" b="1" dirty="0" smtClean="0">
                <a:solidFill>
                  <a:schemeClr val="tx1"/>
                </a:solidFill>
              </a:rPr>
              <a:t>.</a:t>
            </a:r>
            <a:endParaRPr lang="fr-FR" b="1" u="sng" dirty="0">
              <a:solidFill>
                <a:schemeClr val="tx1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3286116" y="1785926"/>
            <a:ext cx="2428892" cy="3500462"/>
          </a:xfrm>
          <a:prstGeom prst="roundRect">
            <a:avLst/>
          </a:prstGeom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600" b="1" u="sng" dirty="0" smtClean="0">
                <a:solidFill>
                  <a:srgbClr val="FFFF00"/>
                </a:solidFill>
              </a:rPr>
              <a:t>المطلب الثاني </a:t>
            </a:r>
          </a:p>
          <a:p>
            <a:pPr algn="ctr" rtl="1"/>
            <a:r>
              <a:rPr lang="ar-SA" sz="3600" b="1" dirty="0" smtClean="0">
                <a:solidFill>
                  <a:srgbClr val="FFFF00"/>
                </a:solidFill>
              </a:rPr>
              <a:t>حكمها</a:t>
            </a:r>
            <a:endParaRPr lang="ar-SA" sz="2000" b="1" dirty="0" smtClean="0">
              <a:solidFill>
                <a:srgbClr val="FFFF00"/>
              </a:solidFill>
            </a:endParaRPr>
          </a:p>
          <a:p>
            <a:pPr algn="r" rtl="1"/>
            <a:r>
              <a:rPr lang="ar-SA" sz="3200" b="1" dirty="0" smtClean="0">
                <a:solidFill>
                  <a:schemeClr val="tx1"/>
                </a:solidFill>
              </a:rPr>
              <a:t>ثالث الأركان.</a:t>
            </a:r>
          </a:p>
          <a:p>
            <a:pPr algn="r" rtl="1"/>
            <a:r>
              <a:rPr lang="ar-SA" sz="3200" b="1" dirty="0" smtClean="0">
                <a:solidFill>
                  <a:schemeClr val="tx1"/>
                </a:solidFill>
              </a:rPr>
              <a:t>واجبة.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500034" y="1857364"/>
            <a:ext cx="2500330" cy="4357718"/>
          </a:xfrm>
          <a:prstGeom prst="roundRect">
            <a:avLst/>
          </a:prstGeom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b="1" u="sng" dirty="0" smtClean="0">
                <a:solidFill>
                  <a:srgbClr val="FFFF00"/>
                </a:solidFill>
              </a:rPr>
              <a:t>المطلب الثالث</a:t>
            </a:r>
          </a:p>
          <a:p>
            <a:pPr algn="ctr" rtl="1"/>
            <a:r>
              <a:rPr lang="ar-SA" sz="3600" b="1" dirty="0" smtClean="0">
                <a:solidFill>
                  <a:srgbClr val="FFFF00"/>
                </a:solidFill>
              </a:rPr>
              <a:t>أدلة الوجوب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200" b="1" dirty="0" smtClean="0">
                <a:solidFill>
                  <a:schemeClr val="tx1"/>
                </a:solidFill>
              </a:rPr>
              <a:t>القرآن الكريم.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200" b="1" dirty="0" smtClean="0">
                <a:solidFill>
                  <a:schemeClr val="tx1"/>
                </a:solidFill>
              </a:rPr>
              <a:t>السنة النبوية.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200" b="1" dirty="0" smtClean="0">
                <a:solidFill>
                  <a:schemeClr val="tx1"/>
                </a:solidFill>
              </a:rPr>
              <a:t>الإجماع.</a:t>
            </a:r>
          </a:p>
          <a:p>
            <a:pPr algn="ctr" rtl="1"/>
            <a:endParaRPr lang="fr-FR" sz="3200" b="1" dirty="0">
              <a:solidFill>
                <a:srgbClr val="FFFF00"/>
              </a:solidFill>
            </a:endParaRPr>
          </a:p>
        </p:txBody>
      </p:sp>
      <p:pic>
        <p:nvPicPr>
          <p:cNvPr id="8" name="صورة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9" y="5805264"/>
            <a:ext cx="1449387" cy="976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ux">
  <a:themeElements>
    <a:clrScheme name="Capitaux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pitaux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apitaux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</TotalTime>
  <Words>1086</Words>
  <Application>Microsoft Office PowerPoint</Application>
  <PresentationFormat>عرض على الشاشة (3:4)‏</PresentationFormat>
  <Paragraphs>141</Paragraphs>
  <Slides>20</Slides>
  <Notes>3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Capitaux</vt:lpstr>
      <vt:lpstr>           </vt:lpstr>
      <vt:lpstr>المحاور الأساسية</vt:lpstr>
      <vt:lpstr>المطلب الأول: الزيتون في القرآن الكريم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المحور الثاني:  التعريف بالزكاة وحكمها وأدلة وجوبها.</vt:lpstr>
      <vt:lpstr>المطلب الرابع: أحكام متفرقة زكاة الزيتون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assem</dc:creator>
  <cp:lastModifiedBy>walid kotb</cp:lastModifiedBy>
  <cp:revision>111</cp:revision>
  <dcterms:created xsi:type="dcterms:W3CDTF">2013-12-06T16:16:44Z</dcterms:created>
  <dcterms:modified xsi:type="dcterms:W3CDTF">2014-01-07T10:43:28Z</dcterms:modified>
</cp:coreProperties>
</file>